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644" r:id="rId2"/>
    <p:sldId id="258" r:id="rId3"/>
    <p:sldId id="2323" r:id="rId4"/>
    <p:sldId id="2679" r:id="rId5"/>
    <p:sldId id="2675" r:id="rId6"/>
    <p:sldId id="2671" r:id="rId7"/>
    <p:sldId id="2680" r:id="rId8"/>
    <p:sldId id="2674" r:id="rId9"/>
    <p:sldId id="2672" r:id="rId10"/>
    <p:sldId id="2676" r:id="rId11"/>
    <p:sldId id="2673" r:id="rId12"/>
    <p:sldId id="2682" r:id="rId13"/>
    <p:sldId id="2685" r:id="rId14"/>
    <p:sldId id="2677" r:id="rId15"/>
    <p:sldId id="2678" r:id="rId16"/>
    <p:sldId id="2683" r:id="rId17"/>
    <p:sldId id="261" r:id="rId18"/>
  </p:sldIdLst>
  <p:sldSz cx="12192000" cy="6858000"/>
  <p:notesSz cx="6858000" cy="9144000"/>
  <p:defaultTextStyle>
    <a:defPPr>
      <a:defRPr lang="zh-CN"/>
    </a:defPPr>
    <a:lvl1pPr algn="l" defTabSz="457200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0B8A9"/>
    <a:srgbClr val="CC0099"/>
    <a:srgbClr val="AEE8DE"/>
    <a:srgbClr val="007470"/>
    <a:srgbClr val="FF0000"/>
    <a:srgbClr val="008A87"/>
    <a:srgbClr val="DBF9E7"/>
    <a:srgbClr val="D1F7E0"/>
    <a:srgbClr val="B7EBE2"/>
    <a:srgbClr val="E2FA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63" autoAdjust="0"/>
    <p:restoredTop sz="93963" autoAdjust="0"/>
  </p:normalViewPr>
  <p:slideViewPr>
    <p:cSldViewPr snapToGrid="0">
      <p:cViewPr varScale="1">
        <p:scale>
          <a:sx n="84" d="100"/>
          <a:sy n="84" d="100"/>
        </p:scale>
        <p:origin x="691" y="91"/>
      </p:cViewPr>
      <p:guideLst>
        <p:guide orient="horz" pos="212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endParaRPr lang="zh-CN" altLang="zh-CN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/>
            </a:lvl1pPr>
          </a:lstStyle>
          <a:p>
            <a:fld id="{4535A6D1-84F0-4A1D-A940-7770D11B05BA}" type="datetime1">
              <a:rPr lang="zh-CN" altLang="en-US"/>
              <a:t>2024/4/11</a:t>
            </a:fld>
            <a:endParaRPr lang="zh-CN" altLang="en-US" sz="1200"/>
          </a:p>
        </p:txBody>
      </p:sp>
      <p:sp>
        <p:nvSpPr>
          <p:cNvPr id="2052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</p:sp>
      <p:sp>
        <p:nvSpPr>
          <p:cNvPr id="2053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zh-CN" altLang="en-US"/>
              <a:t>单击此处编辑母版文本样式</a:t>
            </a:r>
          </a:p>
          <a:p>
            <a:pPr>
              <a:buFontTx/>
              <a:buNone/>
            </a:pPr>
            <a:r>
              <a:rPr lang="zh-CN" altLang="en-US"/>
              <a:t>二级</a:t>
            </a:r>
          </a:p>
          <a:p>
            <a:pPr>
              <a:buFontTx/>
              <a:buNone/>
            </a:pPr>
            <a:r>
              <a:rPr lang="zh-CN" altLang="en-US"/>
              <a:t>三级</a:t>
            </a:r>
          </a:p>
          <a:p>
            <a:pPr>
              <a:buFontTx/>
              <a:buNone/>
            </a:pPr>
            <a:r>
              <a:rPr lang="zh-CN" altLang="en-US"/>
              <a:t>四级</a:t>
            </a:r>
          </a:p>
          <a:p>
            <a:pPr>
              <a:buFontTx/>
              <a:buNone/>
            </a:pPr>
            <a:r>
              <a:rPr lang="zh-CN" altLang="en-US"/>
              <a:t>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/>
            </a:lvl1pPr>
          </a:lstStyle>
          <a:p>
            <a:endParaRPr lang="zh-CN" altLang="zh-CN"/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/>
            </a:lvl1pPr>
          </a:lstStyle>
          <a:p>
            <a:fld id="{858858F3-0951-4880-B900-8658A9485B8A}" type="slidenum">
              <a:rPr lang="zh-CN" altLang="en-US"/>
              <a:t>‹#›</a:t>
            </a:fld>
            <a:endParaRPr lang="zh-CN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535A6D1-84F0-4A1D-A940-7770D11B05BA}" type="datetime1">
              <a:rPr lang="zh-CN" altLang="en-US" smtClean="0"/>
              <a:t>2024/4/11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8858F3-0951-4880-B900-8658A9485B8A}" type="slidenum">
              <a:rPr lang="zh-CN" altLang="en-US" smtClean="0"/>
              <a:t>10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100107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535A6D1-84F0-4A1D-A940-7770D11B05BA}" type="datetime1">
              <a:rPr lang="zh-CN" altLang="en-US" smtClean="0"/>
              <a:t>2024/4/11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8858F3-0951-4880-B900-8658A9485B8A}" type="slidenum">
              <a:rPr lang="zh-CN" altLang="en-US" smtClean="0"/>
              <a:t>11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339220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535A6D1-84F0-4A1D-A940-7770D11B05BA}" type="datetime1">
              <a:rPr lang="zh-CN" altLang="en-US" smtClean="0"/>
              <a:t>2024/4/11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8858F3-0951-4880-B900-8658A9485B8A}" type="slidenum">
              <a:rPr lang="zh-CN" altLang="en-US" smtClean="0"/>
              <a:t>12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5103171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4535A6D1-84F0-4A1D-A940-7770D11B05BA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2024/4/11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858858F3-0951-4880-B900-8658A9485B8A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0255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535A6D1-84F0-4A1D-A940-7770D11B05BA}" type="datetime1">
              <a:rPr lang="zh-CN" altLang="en-US" smtClean="0"/>
              <a:t>2024/4/11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8858F3-0951-4880-B900-8658A9485B8A}" type="slidenum">
              <a:rPr lang="zh-CN" altLang="en-US" smtClean="0"/>
              <a:t>14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5199423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535A6D1-84F0-4A1D-A940-7770D11B05BA}" type="datetime1">
              <a:rPr lang="zh-CN" altLang="en-US" smtClean="0"/>
              <a:t>2024/4/11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8858F3-0951-4880-B900-8658A9485B8A}" type="slidenum">
              <a:rPr lang="zh-CN" altLang="en-US" smtClean="0"/>
              <a:t>15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9870449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535A6D1-84F0-4A1D-A940-7770D11B05BA}" type="datetime1">
              <a:rPr lang="zh-CN" altLang="en-US" smtClean="0"/>
              <a:t>2024/4/11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8858F3-0951-4880-B900-8658A9485B8A}" type="slidenum">
              <a:rPr lang="zh-CN" altLang="en-US" smtClean="0"/>
              <a:t>16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9417211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汇报完毕，谢谢！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535A6D1-84F0-4A1D-A940-7770D11B05BA}" type="datetime1">
              <a:rPr lang="zh-CN" altLang="en-US" smtClean="0"/>
              <a:t>2024/4/11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8858F3-0951-4880-B900-8658A9485B8A}" type="slidenum">
              <a:rPr lang="zh-CN" altLang="en-US" smtClean="0"/>
              <a:t>17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535A6D1-84F0-4A1D-A940-7770D11B05BA}" type="datetime1">
              <a:rPr lang="zh-CN" altLang="en-US" smtClean="0"/>
              <a:t>2024/4/11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8858F3-0951-4880-B900-8658A9485B8A}" type="slidenum">
              <a:rPr lang="zh-CN" altLang="en-US" smtClean="0"/>
              <a:t>2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535A6D1-84F0-4A1D-A940-7770D11B05BA}" type="datetime1">
              <a:rPr lang="zh-CN" altLang="en-US" smtClean="0"/>
              <a:t>2024/4/11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8858F3-0951-4880-B900-8658A9485B8A}" type="slidenum">
              <a:rPr lang="zh-CN" altLang="en-US" smtClean="0"/>
              <a:t>3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535A6D1-84F0-4A1D-A940-7770D11B05BA}" type="datetime1">
              <a:rPr lang="zh-CN" altLang="en-US" smtClean="0"/>
              <a:t>2024/4/11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8858F3-0951-4880-B900-8658A9485B8A}" type="slidenum">
              <a:rPr lang="zh-CN" altLang="en-US" smtClean="0"/>
              <a:t>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791018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535A6D1-84F0-4A1D-A940-7770D11B05BA}" type="datetime1">
              <a:rPr lang="zh-CN" altLang="en-US" smtClean="0"/>
              <a:t>2024/4/11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8858F3-0951-4880-B900-8658A9485B8A}" type="slidenum">
              <a:rPr lang="zh-CN" altLang="en-US" smtClean="0"/>
              <a:t>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911208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535A6D1-84F0-4A1D-A940-7770D11B05BA}" type="datetime1">
              <a:rPr lang="zh-CN" altLang="en-US" smtClean="0"/>
              <a:t>2024/4/11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8858F3-0951-4880-B900-8658A9485B8A}" type="slidenum">
              <a:rPr lang="zh-CN" altLang="en-US" smtClean="0"/>
              <a:t>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846106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535A6D1-84F0-4A1D-A940-7770D11B05BA}" type="datetime1">
              <a:rPr lang="zh-CN" altLang="en-US" smtClean="0"/>
              <a:t>2024/4/11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8858F3-0951-4880-B900-8658A9485B8A}" type="slidenum">
              <a:rPr lang="zh-CN" altLang="en-US" smtClean="0"/>
              <a:t>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362458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535A6D1-84F0-4A1D-A940-7770D11B05BA}" type="datetime1">
              <a:rPr lang="zh-CN" altLang="en-US" smtClean="0"/>
              <a:t>2024/4/11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8858F3-0951-4880-B900-8658A9485B8A}" type="slidenum">
              <a:rPr lang="zh-CN" altLang="en-US" smtClean="0"/>
              <a:t>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424316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535A6D1-84F0-4A1D-A940-7770D11B05BA}" type="datetime1">
              <a:rPr lang="zh-CN" altLang="en-US" smtClean="0"/>
              <a:t>2024/4/11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8858F3-0951-4880-B900-8658A9485B8A}" type="slidenum">
              <a:rPr lang="zh-CN" altLang="en-US" smtClean="0"/>
              <a:t>9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08552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4171D612-602B-4CB1-B574-0E8A62A3D345}" type="datetime1">
              <a:rPr lang="zh-CN" altLang="en-US"/>
              <a:t>2024/4/11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296400" y="63944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52D33420-D272-42BB-8BB9-12F948B7FCD9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矩形 6"/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31538F"/>
                </a:solidFill>
                <a:bevel/>
              </a14:hiddenLine>
            </a:ext>
          </a:extLst>
        </p:spPr>
        <p:txBody>
          <a:bodyPr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8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835CD-7E18-4CBC-9986-28CF8315659E}" type="datetime1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E8D78-3917-4DBC-AFA4-3895E8961E3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 descr="图片1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31538F"/>
                </a:solidFill>
                <a:bevel/>
              </a14:hiddenLine>
            </a:ext>
          </a:extLst>
        </p:spPr>
        <p:txBody>
          <a:bodyPr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8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ACD75-79FD-4875-A0DC-943C0B15FC6F}" type="datetimeFigureOut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756FA-6EC7-4C75-832A-15F1DAFABC5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0056440" y="6516052"/>
            <a:ext cx="2172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dirty="0">
                <a:solidFill>
                  <a:schemeClr val="bg1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厚德博学  追求卓越</a:t>
            </a:r>
          </a:p>
        </p:txBody>
      </p:sp>
      <p:sp>
        <p:nvSpPr>
          <p:cNvPr id="6" name="矩形 6"/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31538F"/>
                </a:solidFill>
                <a:bevel/>
              </a14:hiddenLine>
            </a:ext>
          </a:extLst>
        </p:spPr>
        <p:txBody>
          <a:bodyPr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8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659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>
                <a:sym typeface="Arial" panose="020B0604020202020204" pitchFamily="34" charset="0"/>
              </a:rPr>
              <a:t>单击此处编辑母版标题样式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>
                <a:sym typeface="Arial" panose="020B0604020202020204" pitchFamily="34" charset="0"/>
              </a:rPr>
              <a:t>单击此处编辑母版文本样式</a:t>
            </a:r>
          </a:p>
          <a:p>
            <a:pPr lvl="1"/>
            <a:r>
              <a:rPr lang="zh-CN" altLang="zh-CN">
                <a:sym typeface="Arial" panose="020B0604020202020204" pitchFamily="34" charset="0"/>
              </a:rPr>
              <a:t>二级</a:t>
            </a:r>
          </a:p>
          <a:p>
            <a:pPr lvl="2"/>
            <a:r>
              <a:rPr lang="zh-CN" altLang="zh-CN">
                <a:sym typeface="Arial" panose="020B0604020202020204" pitchFamily="34" charset="0"/>
              </a:rPr>
              <a:t>三级</a:t>
            </a:r>
          </a:p>
          <a:p>
            <a:pPr lvl="3"/>
            <a:r>
              <a:rPr lang="zh-CN" altLang="zh-CN">
                <a:sym typeface="Arial" panose="020B0604020202020204" pitchFamily="34" charset="0"/>
              </a:rPr>
              <a:t>四级</a:t>
            </a:r>
          </a:p>
          <a:p>
            <a:pPr lvl="4"/>
            <a:r>
              <a:rPr lang="zh-CN" altLang="zh-CN">
                <a:sym typeface="Arial" panose="020B0604020202020204" pitchFamily="34" charset="0"/>
              </a:rPr>
              <a:t>五级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4171D612-602B-4CB1-B574-0E8A62A3D345}" type="datetime1">
              <a:rPr lang="zh-CN" altLang="en-US"/>
              <a:t>2024/4/11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endParaRPr lang="zh-CN" altLang="zh-CN"/>
          </a:p>
        </p:txBody>
      </p:sp>
      <p:sp>
        <p:nvSpPr>
          <p:cNvPr id="1030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96400" y="63944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B22512E5-3370-44EF-A7E9-0E55B87ECFB3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75" r:id="rId3"/>
  </p:sldLayoutIdLst>
  <p:hf sldNum="0" hdr="0" ftr="0"/>
  <p:txStyles>
    <p:titleStyle>
      <a:lvl1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2pPr>
      <a:lvl3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3pPr>
      <a:lvl4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4pPr>
      <a:lvl5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19853"/>
          <a:stretch>
            <a:fillRect/>
          </a:stretch>
        </p:blipFill>
        <p:spPr>
          <a:xfrm>
            <a:off x="0" y="1578313"/>
            <a:ext cx="12192000" cy="493155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348" y="-33565"/>
            <a:ext cx="12187269" cy="6543436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043" y="1692385"/>
            <a:ext cx="12166608" cy="274924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12336" y="2954069"/>
            <a:ext cx="12192000" cy="53573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3837" tIns="51919" rIns="103837" bIns="51919">
            <a:sp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汇报人：汪绍康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 Box 17"/>
          <p:cNvSpPr txBox="1">
            <a:spLocks noChangeArrowheads="1"/>
          </p:cNvSpPr>
          <p:nvPr/>
        </p:nvSpPr>
        <p:spPr bwMode="auto">
          <a:xfrm>
            <a:off x="-1348" y="3798837"/>
            <a:ext cx="12205684" cy="53573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3837" tIns="51919" rIns="103837" bIns="51919">
            <a:spAutoFit/>
          </a:bodyPr>
          <a:lstStyle>
            <a:defPPr>
              <a:defRPr lang="zh-CN"/>
            </a:defPPr>
            <a:lvl1pPr marL="0" marR="0" lvl="0" indent="0" algn="ctr" defTabSz="91440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defRPr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2024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0" y="1558533"/>
            <a:ext cx="12190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600"/>
              </a:spcAft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747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模糊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00747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PID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747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控制器设计</a:t>
            </a:r>
          </a:p>
        </p:txBody>
      </p:sp>
      <p:sp>
        <p:nvSpPr>
          <p:cNvPr id="15" name="矩形 14"/>
          <p:cNvSpPr/>
          <p:nvPr/>
        </p:nvSpPr>
        <p:spPr>
          <a:xfrm>
            <a:off x="356560" y="76278"/>
            <a:ext cx="2553904" cy="662554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normalizeH="0" baseline="0" noProof="0">
                <a:ln/>
                <a:solidFill>
                  <a:srgbClr val="00747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博雅 求真 立人</a:t>
            </a:r>
            <a:endParaRPr kumimoji="0" lang="en-US" altLang="zh-CN" sz="2400" b="1" i="0" u="none" strike="noStrike" kern="1200" normalizeH="0" baseline="0" noProof="0" dirty="0">
              <a:ln/>
              <a:solidFill>
                <a:srgbClr val="007470"/>
              </a:solidFill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780" y="6521016"/>
            <a:ext cx="10767220" cy="33723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0047972" y="6521484"/>
            <a:ext cx="2172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  <a:cs typeface="+mn-cs"/>
              </a:rPr>
              <a:t>厚德博学  追求卓越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8424" y="149226"/>
            <a:ext cx="1100278" cy="1100278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1" y="6506817"/>
            <a:ext cx="1424609" cy="3511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961" y="6557795"/>
            <a:ext cx="1184684" cy="249227"/>
          </a:xfrm>
          <a:prstGeom prst="rect">
            <a:avLst/>
          </a:prstGeom>
        </p:spPr>
      </p:pic>
      <p:sp>
        <p:nvSpPr>
          <p:cNvPr id="14" name="Text Box 13">
            <a:extLst>
              <a:ext uri="{FF2B5EF4-FFF2-40B4-BE49-F238E27FC236}">
                <a16:creationId xmlns:a16="http://schemas.microsoft.com/office/drawing/2014/main" id="{8D8B160C-E568-4079-9D9F-50727B94DF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412641"/>
            <a:ext cx="12192000" cy="53573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3837" tIns="51919" rIns="103837" bIns="51919">
            <a:sp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小组成员：汪绍康 王超斌 陈建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Tm="14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Box 4"/>
          <p:cNvSpPr>
            <a:spLocks noChangeArrowheads="1"/>
          </p:cNvSpPr>
          <p:nvPr/>
        </p:nvSpPr>
        <p:spPr bwMode="auto">
          <a:xfrm>
            <a:off x="348378" y="2984515"/>
            <a:ext cx="186942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rgbClr val="00747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· </a:t>
            </a:r>
            <a:r>
              <a:rPr lang="zh-CN" altLang="en-US" sz="4800" b="1" dirty="0">
                <a:solidFill>
                  <a:srgbClr val="0074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目录</a:t>
            </a:r>
            <a:endParaRPr lang="zh-CN" altLang="en-US" dirty="0"/>
          </a:p>
        </p:txBody>
      </p:sp>
      <p:grpSp>
        <p:nvGrpSpPr>
          <p:cNvPr id="4101" name="Group 5"/>
          <p:cNvGrpSpPr/>
          <p:nvPr/>
        </p:nvGrpSpPr>
        <p:grpSpPr bwMode="auto">
          <a:xfrm>
            <a:off x="4261184" y="2043287"/>
            <a:ext cx="2419921" cy="646112"/>
            <a:chOff x="0" y="0"/>
            <a:chExt cx="2419133" cy="646331"/>
          </a:xfrm>
        </p:grpSpPr>
        <p:sp>
          <p:nvSpPr>
            <p:cNvPr id="4102" name="TextBox 7"/>
            <p:cNvSpPr>
              <a:spLocks noChangeArrowheads="1"/>
            </p:cNvSpPr>
            <p:nvPr/>
          </p:nvSpPr>
          <p:spPr bwMode="auto">
            <a:xfrm>
              <a:off x="798704" y="76944"/>
              <a:ext cx="1620429" cy="523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需求分析</a:t>
              </a:r>
            </a:p>
          </p:txBody>
        </p:sp>
        <p:sp>
          <p:nvSpPr>
            <p:cNvPr id="4103" name="TextBox 15"/>
            <p:cNvSpPr>
              <a:spLocks noChangeArrowheads="1"/>
            </p:cNvSpPr>
            <p:nvPr/>
          </p:nvSpPr>
          <p:spPr bwMode="auto">
            <a:xfrm>
              <a:off x="0" y="0"/>
              <a:ext cx="607859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600" dirty="0">
                  <a:solidFill>
                    <a:srgbClr val="007470"/>
                  </a:solidFill>
                  <a:latin typeface="Impact" panose="020B0806030902050204" pitchFamily="34" charset="0"/>
                  <a:sym typeface="Impact" panose="020B0806030902050204" pitchFamily="34" charset="0"/>
                </a:rPr>
                <a:t>01</a:t>
              </a:r>
              <a:endParaRPr lang="zh-CN" altLang="en-US" sz="3600" dirty="0">
                <a:solidFill>
                  <a:srgbClr val="007470"/>
                </a:solidFill>
                <a:latin typeface="Impact" panose="020B0806030902050204" pitchFamily="34" charset="0"/>
                <a:sym typeface="Impact" panose="020B0806030902050204" pitchFamily="34" charset="0"/>
              </a:endParaRPr>
            </a:p>
          </p:txBody>
        </p:sp>
        <p:sp>
          <p:nvSpPr>
            <p:cNvPr id="4104" name="流程图: 摘录 24"/>
            <p:cNvSpPr>
              <a:spLocks noChangeArrowheads="1"/>
            </p:cNvSpPr>
            <p:nvPr/>
          </p:nvSpPr>
          <p:spPr bwMode="auto">
            <a:xfrm rot="5400000">
              <a:off x="635474" y="303827"/>
              <a:ext cx="212651" cy="100231"/>
            </a:xfrm>
            <a:prstGeom prst="flowChartExtract">
              <a:avLst/>
            </a:prstGeom>
            <a:solidFill>
              <a:srgbClr val="60B8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31538F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600">
                <a:solidFill>
                  <a:srgbClr val="C55A11"/>
                </a:solidFill>
              </a:endParaRPr>
            </a:p>
          </p:txBody>
        </p:sp>
      </p:grpSp>
      <p:grpSp>
        <p:nvGrpSpPr>
          <p:cNvPr id="4105" name="Group 9"/>
          <p:cNvGrpSpPr/>
          <p:nvPr/>
        </p:nvGrpSpPr>
        <p:grpSpPr bwMode="auto">
          <a:xfrm>
            <a:off x="4261184" y="2830060"/>
            <a:ext cx="3777667" cy="647700"/>
            <a:chOff x="0" y="0"/>
            <a:chExt cx="3776430" cy="646331"/>
          </a:xfrm>
        </p:grpSpPr>
        <p:sp>
          <p:nvSpPr>
            <p:cNvPr id="4106" name="TextBox 7"/>
            <p:cNvSpPr>
              <a:spLocks noChangeArrowheads="1"/>
            </p:cNvSpPr>
            <p:nvPr/>
          </p:nvSpPr>
          <p:spPr bwMode="auto">
            <a:xfrm>
              <a:off x="798704" y="76944"/>
              <a:ext cx="2977726" cy="522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传统</a:t>
              </a:r>
              <a:r>
                <a:rPr lang="en-US" altLang="zh-CN" sz="2800" b="1" dirty="0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PID</a:t>
              </a:r>
              <a:r>
                <a:rPr lang="zh-CN" altLang="en-US" sz="2800" b="1" dirty="0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控制效果</a:t>
              </a:r>
            </a:p>
          </p:txBody>
        </p:sp>
        <p:sp>
          <p:nvSpPr>
            <p:cNvPr id="4107" name="TextBox 15"/>
            <p:cNvSpPr>
              <a:spLocks noChangeArrowheads="1"/>
            </p:cNvSpPr>
            <p:nvPr/>
          </p:nvSpPr>
          <p:spPr bwMode="auto">
            <a:xfrm>
              <a:off x="0" y="0"/>
              <a:ext cx="663964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600">
                  <a:solidFill>
                    <a:srgbClr val="007470"/>
                  </a:solidFill>
                  <a:latin typeface="Impact" panose="020B0806030902050204" pitchFamily="34" charset="0"/>
                  <a:sym typeface="Impact" panose="020B0806030902050204" pitchFamily="34" charset="0"/>
                </a:rPr>
                <a:t>02</a:t>
              </a:r>
              <a:endParaRPr lang="zh-CN" altLang="en-US" sz="3600">
                <a:solidFill>
                  <a:srgbClr val="007470"/>
                </a:solidFill>
                <a:latin typeface="Impact" panose="020B0806030902050204" pitchFamily="34" charset="0"/>
                <a:sym typeface="Impact" panose="020B0806030902050204" pitchFamily="34" charset="0"/>
              </a:endParaRPr>
            </a:p>
          </p:txBody>
        </p:sp>
        <p:sp>
          <p:nvSpPr>
            <p:cNvPr id="4108" name="流程图: 摘录 29"/>
            <p:cNvSpPr>
              <a:spLocks noChangeArrowheads="1"/>
            </p:cNvSpPr>
            <p:nvPr/>
          </p:nvSpPr>
          <p:spPr bwMode="auto">
            <a:xfrm rot="5400000">
              <a:off x="635474" y="303827"/>
              <a:ext cx="212651" cy="100231"/>
            </a:xfrm>
            <a:prstGeom prst="flowChartExtract">
              <a:avLst/>
            </a:prstGeom>
            <a:solidFill>
              <a:srgbClr val="60B8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31538F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4109" name="Group 13"/>
          <p:cNvGrpSpPr/>
          <p:nvPr/>
        </p:nvGrpSpPr>
        <p:grpSpPr bwMode="auto">
          <a:xfrm>
            <a:off x="4261184" y="3658756"/>
            <a:ext cx="4854884" cy="646112"/>
            <a:chOff x="0" y="0"/>
            <a:chExt cx="4853297" cy="646331"/>
          </a:xfrm>
        </p:grpSpPr>
        <p:sp>
          <p:nvSpPr>
            <p:cNvPr id="4110" name="TextBox 7"/>
            <p:cNvSpPr>
              <a:spLocks noChangeArrowheads="1"/>
            </p:cNvSpPr>
            <p:nvPr/>
          </p:nvSpPr>
          <p:spPr bwMode="auto">
            <a:xfrm>
              <a:off x="798704" y="76944"/>
              <a:ext cx="4054593" cy="523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模糊</a:t>
              </a:r>
              <a:r>
                <a:rPr lang="en-US" altLang="zh-CN" sz="2800" b="1" dirty="0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PID</a:t>
              </a:r>
              <a:r>
                <a:rPr lang="zh-CN" altLang="en-US" sz="2800" b="1" dirty="0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控制器结构设计</a:t>
              </a:r>
            </a:p>
          </p:txBody>
        </p:sp>
        <p:sp>
          <p:nvSpPr>
            <p:cNvPr id="4111" name="TextBox 15"/>
            <p:cNvSpPr>
              <a:spLocks noChangeArrowheads="1"/>
            </p:cNvSpPr>
            <p:nvPr/>
          </p:nvSpPr>
          <p:spPr bwMode="auto">
            <a:xfrm>
              <a:off x="0" y="0"/>
              <a:ext cx="67678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600">
                  <a:solidFill>
                    <a:srgbClr val="007470"/>
                  </a:solidFill>
                  <a:latin typeface="Impact" panose="020B0806030902050204" pitchFamily="34" charset="0"/>
                  <a:sym typeface="Impact" panose="020B0806030902050204" pitchFamily="34" charset="0"/>
                </a:rPr>
                <a:t>03</a:t>
              </a:r>
              <a:endParaRPr lang="zh-CN" altLang="en-US" sz="3600">
                <a:solidFill>
                  <a:srgbClr val="007470"/>
                </a:solidFill>
                <a:latin typeface="Impact" panose="020B0806030902050204" pitchFamily="34" charset="0"/>
                <a:sym typeface="Impact" panose="020B0806030902050204" pitchFamily="34" charset="0"/>
              </a:endParaRPr>
            </a:p>
          </p:txBody>
        </p:sp>
        <p:sp>
          <p:nvSpPr>
            <p:cNvPr id="4112" name="流程图: 摘录 33"/>
            <p:cNvSpPr>
              <a:spLocks noChangeArrowheads="1"/>
            </p:cNvSpPr>
            <p:nvPr/>
          </p:nvSpPr>
          <p:spPr bwMode="auto">
            <a:xfrm rot="5400000">
              <a:off x="635474" y="303827"/>
              <a:ext cx="212651" cy="100231"/>
            </a:xfrm>
            <a:prstGeom prst="flowChartExtract">
              <a:avLst/>
            </a:prstGeom>
            <a:solidFill>
              <a:srgbClr val="60B8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31538F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600">
                <a:solidFill>
                  <a:srgbClr val="FFFFFF"/>
                </a:solidFill>
              </a:endParaRPr>
            </a:p>
          </p:txBody>
        </p:sp>
      </p:grpSp>
      <p:sp>
        <p:nvSpPr>
          <p:cNvPr id="30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296400" y="6394450"/>
            <a:ext cx="2743200" cy="365125"/>
          </a:xfrm>
        </p:spPr>
        <p:txBody>
          <a:bodyPr/>
          <a:lstStyle/>
          <a:p>
            <a:fld id="{063AEE0A-0BC2-4314-AE42-FDF041F9FAA8}" type="slidenum">
              <a:rPr lang="zh-CN" altLang="en-US"/>
              <a:t>10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grpSp>
        <p:nvGrpSpPr>
          <p:cNvPr id="18" name="Group 13"/>
          <p:cNvGrpSpPr/>
          <p:nvPr/>
        </p:nvGrpSpPr>
        <p:grpSpPr bwMode="auto">
          <a:xfrm>
            <a:off x="4261184" y="4464897"/>
            <a:ext cx="3138067" cy="646112"/>
            <a:chOff x="0" y="0"/>
            <a:chExt cx="3137040" cy="646331"/>
          </a:xfrm>
        </p:grpSpPr>
        <p:sp>
          <p:nvSpPr>
            <p:cNvPr id="19" name="TextBox 7"/>
            <p:cNvSpPr>
              <a:spLocks noChangeArrowheads="1"/>
            </p:cNvSpPr>
            <p:nvPr/>
          </p:nvSpPr>
          <p:spPr bwMode="auto">
            <a:xfrm>
              <a:off x="798704" y="76944"/>
              <a:ext cx="2338336" cy="523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rgbClr val="C55A1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制定模糊规则</a:t>
              </a:r>
            </a:p>
          </p:txBody>
        </p:sp>
        <p:sp>
          <p:nvSpPr>
            <p:cNvPr id="20" name="TextBox 15"/>
            <p:cNvSpPr>
              <a:spLocks noChangeArrowheads="1"/>
            </p:cNvSpPr>
            <p:nvPr/>
          </p:nvSpPr>
          <p:spPr bwMode="auto">
            <a:xfrm>
              <a:off x="0" y="0"/>
              <a:ext cx="67678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600">
                  <a:solidFill>
                    <a:srgbClr val="C00000"/>
                  </a:solidFill>
                  <a:latin typeface="Impact" panose="020B0806030902050204" pitchFamily="34" charset="0"/>
                  <a:sym typeface="Impact" panose="020B0806030902050204" pitchFamily="34" charset="0"/>
                </a:rPr>
                <a:t>04</a:t>
              </a:r>
              <a:endParaRPr lang="zh-CN" altLang="en-US" sz="3600">
                <a:solidFill>
                  <a:srgbClr val="C00000"/>
                </a:solidFill>
                <a:latin typeface="Impact" panose="020B0806030902050204" pitchFamily="34" charset="0"/>
                <a:sym typeface="Impact" panose="020B0806030902050204" pitchFamily="34" charset="0"/>
              </a:endParaRPr>
            </a:p>
          </p:txBody>
        </p:sp>
        <p:sp>
          <p:nvSpPr>
            <p:cNvPr id="21" name="流程图: 摘录 33"/>
            <p:cNvSpPr>
              <a:spLocks noChangeArrowheads="1"/>
            </p:cNvSpPr>
            <p:nvPr/>
          </p:nvSpPr>
          <p:spPr bwMode="auto">
            <a:xfrm rot="5400000">
              <a:off x="635474" y="303827"/>
              <a:ext cx="212651" cy="100231"/>
            </a:xfrm>
            <a:prstGeom prst="flowChartExtra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31538F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22" name="Group 13"/>
          <p:cNvGrpSpPr/>
          <p:nvPr/>
        </p:nvGrpSpPr>
        <p:grpSpPr bwMode="auto">
          <a:xfrm>
            <a:off x="4261184" y="5299804"/>
            <a:ext cx="3138067" cy="646331"/>
            <a:chOff x="0" y="0"/>
            <a:chExt cx="3137041" cy="646550"/>
          </a:xfrm>
        </p:grpSpPr>
        <p:sp>
          <p:nvSpPr>
            <p:cNvPr id="23" name="TextBox 7"/>
            <p:cNvSpPr>
              <a:spLocks noChangeArrowheads="1"/>
            </p:cNvSpPr>
            <p:nvPr/>
          </p:nvSpPr>
          <p:spPr bwMode="auto">
            <a:xfrm>
              <a:off x="798704" y="76944"/>
              <a:ext cx="2338337" cy="523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控制效果分析</a:t>
              </a:r>
            </a:p>
          </p:txBody>
        </p:sp>
        <p:sp>
          <p:nvSpPr>
            <p:cNvPr id="24" name="TextBox 15"/>
            <p:cNvSpPr>
              <a:spLocks noChangeArrowheads="1"/>
            </p:cNvSpPr>
            <p:nvPr/>
          </p:nvSpPr>
          <p:spPr bwMode="auto">
            <a:xfrm>
              <a:off x="0" y="0"/>
              <a:ext cx="679772" cy="64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600">
                  <a:solidFill>
                    <a:srgbClr val="007470"/>
                  </a:solidFill>
                  <a:latin typeface="Impact" panose="020B0806030902050204" pitchFamily="34" charset="0"/>
                  <a:sym typeface="Impact" panose="020B0806030902050204" pitchFamily="34" charset="0"/>
                </a:rPr>
                <a:t>05</a:t>
              </a:r>
              <a:endParaRPr lang="zh-CN" altLang="en-US" sz="3600">
                <a:solidFill>
                  <a:srgbClr val="007470"/>
                </a:solidFill>
                <a:latin typeface="Impact" panose="020B0806030902050204" pitchFamily="34" charset="0"/>
                <a:sym typeface="Impact" panose="020B0806030902050204" pitchFamily="34" charset="0"/>
              </a:endParaRPr>
            </a:p>
          </p:txBody>
        </p:sp>
        <p:sp>
          <p:nvSpPr>
            <p:cNvPr id="25" name="流程图: 摘录 33"/>
            <p:cNvSpPr>
              <a:spLocks noChangeArrowheads="1"/>
            </p:cNvSpPr>
            <p:nvPr/>
          </p:nvSpPr>
          <p:spPr bwMode="auto">
            <a:xfrm rot="5400000">
              <a:off x="635474" y="303827"/>
              <a:ext cx="212651" cy="100231"/>
            </a:xfrm>
            <a:prstGeom prst="flowChartExtract">
              <a:avLst/>
            </a:prstGeom>
            <a:solidFill>
              <a:srgbClr val="60B8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31538F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60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3008523"/>
      </p:ext>
    </p:extLst>
  </p:cSld>
  <p:clrMapOvr>
    <a:masterClrMapping/>
  </p:clrMapOvr>
  <p:transition advClick="0" advTm="6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EE0A-0BC2-4314-AE42-FDF041F9FAA8}" type="slidenum">
              <a:rPr lang="zh-CN" altLang="en-US"/>
              <a:t>11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grpSp>
        <p:nvGrpSpPr>
          <p:cNvPr id="26" name="Group 6"/>
          <p:cNvGrpSpPr/>
          <p:nvPr/>
        </p:nvGrpSpPr>
        <p:grpSpPr bwMode="auto">
          <a:xfrm>
            <a:off x="0" y="808859"/>
            <a:ext cx="3276000" cy="73791"/>
            <a:chOff x="0" y="0"/>
            <a:chExt cx="1336305" cy="612000"/>
          </a:xfrm>
        </p:grpSpPr>
        <p:sp>
          <p:nvSpPr>
            <p:cNvPr id="29" name="五边形 8"/>
            <p:cNvSpPr>
              <a:spLocks noChangeArrowheads="1"/>
            </p:cNvSpPr>
            <p:nvPr/>
          </p:nvSpPr>
          <p:spPr bwMode="auto">
            <a:xfrm>
              <a:off x="0" y="0"/>
              <a:ext cx="946640" cy="612000"/>
            </a:xfrm>
            <a:prstGeom prst="homePlate">
              <a:avLst>
                <a:gd name="adj" fmla="val 48087"/>
              </a:avLst>
            </a:prstGeom>
            <a:solidFill>
              <a:srgbClr val="2891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31538F"/>
                  </a:solidFill>
                  <a:bevel/>
                </a14:hiddenLine>
              </a:ext>
            </a:extLst>
          </p:spPr>
          <p:txBody>
            <a:bodyPr anchor="ctr"/>
            <a:lstStyle>
              <a:lvl1pPr indent="26543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 sz="3200" b="1">
                <a:solidFill>
                  <a:srgbClr val="FFFFFF"/>
                </a:solidFill>
              </a:endParaRPr>
            </a:p>
          </p:txBody>
        </p:sp>
        <p:sp>
          <p:nvSpPr>
            <p:cNvPr id="30" name="燕尾形 9"/>
            <p:cNvSpPr>
              <a:spLocks noChangeArrowheads="1"/>
            </p:cNvSpPr>
            <p:nvPr/>
          </p:nvSpPr>
          <p:spPr bwMode="auto">
            <a:xfrm>
              <a:off x="956861" y="0"/>
              <a:ext cx="186391" cy="612000"/>
            </a:xfrm>
            <a:prstGeom prst="chevron">
              <a:avLst>
                <a:gd name="adj" fmla="val 55653"/>
              </a:avLst>
            </a:prstGeom>
            <a:solidFill>
              <a:srgbClr val="289180">
                <a:alpha val="68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31538F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31" name="燕尾形 10"/>
            <p:cNvSpPr>
              <a:spLocks noChangeArrowheads="1"/>
            </p:cNvSpPr>
            <p:nvPr/>
          </p:nvSpPr>
          <p:spPr bwMode="auto">
            <a:xfrm>
              <a:off x="1149914" y="0"/>
              <a:ext cx="186391" cy="612000"/>
            </a:xfrm>
            <a:prstGeom prst="chevron">
              <a:avLst>
                <a:gd name="adj" fmla="val 55653"/>
              </a:avLst>
            </a:prstGeom>
            <a:solidFill>
              <a:srgbClr val="289180">
                <a:alpha val="2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31538F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27" name="文本框 30"/>
          <p:cNvSpPr>
            <a:spLocks noChangeArrowheads="1"/>
          </p:cNvSpPr>
          <p:nvPr/>
        </p:nvSpPr>
        <p:spPr bwMode="auto">
          <a:xfrm>
            <a:off x="-1" y="244475"/>
            <a:ext cx="897673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543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800" b="1" dirty="0">
                <a:solidFill>
                  <a:srgbClr val="00747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04.</a:t>
            </a:r>
            <a:r>
              <a:rPr lang="zh-CN" altLang="en-US" sz="2800" b="1" dirty="0">
                <a:solidFill>
                  <a:srgbClr val="00747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制定模糊规则</a:t>
            </a:r>
            <a:endParaRPr lang="zh-CN" altLang="en-US" sz="2800" b="1" dirty="0">
              <a:solidFill>
                <a:srgbClr val="0070C0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直接连接符 11"/>
          <p:cNvSpPr>
            <a:spLocks noChangeShapeType="1"/>
          </p:cNvSpPr>
          <p:nvPr/>
        </p:nvSpPr>
        <p:spPr bwMode="auto">
          <a:xfrm>
            <a:off x="3309867" y="845754"/>
            <a:ext cx="684000" cy="1"/>
          </a:xfrm>
          <a:prstGeom prst="line">
            <a:avLst/>
          </a:prstGeom>
          <a:noFill/>
          <a:ln w="38100" cap="flat" cmpd="sng">
            <a:solidFill>
              <a:srgbClr val="ACD6D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05356" y="1214811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一、设定模糊子集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390186" y="1561173"/>
            <a:ext cx="10068782" cy="88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Kp,Ki,Kd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是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PID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公式中的系数，恒正，故令模糊子集数为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，分别是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PB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正大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)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,PM(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正中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),PS(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正小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)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E,EC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有正有负，令模糊子集数为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5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，分别是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NB(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负大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)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NS(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负小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)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ZO(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零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)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PS(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正小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)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PB(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正大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)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</a:p>
        </p:txBody>
      </p:sp>
      <p:sp>
        <p:nvSpPr>
          <p:cNvPr id="6" name="矩形 5"/>
          <p:cNvSpPr/>
          <p:nvPr/>
        </p:nvSpPr>
        <p:spPr>
          <a:xfrm>
            <a:off x="605356" y="2950050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二、选取隶属函数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390186" y="3380578"/>
            <a:ext cx="7788104" cy="468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本任务选择较为常用的三角形隶属函数。</a:t>
            </a:r>
          </a:p>
        </p:txBody>
      </p:sp>
      <p:sp>
        <p:nvSpPr>
          <p:cNvPr id="16" name="矩形 15"/>
          <p:cNvSpPr/>
          <p:nvPr/>
        </p:nvSpPr>
        <p:spPr>
          <a:xfrm>
            <a:off x="605356" y="4162954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三、确定论域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390186" y="4550350"/>
            <a:ext cx="6417141" cy="88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经过理论分析和多次调试，找到了一个控制效果较好的论域。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E:[-1,1] EC:[-60,60] 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Kp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:[0,120] Ki:[0,0.12] 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Kd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:[0,2.5]</a:t>
            </a:r>
          </a:p>
        </p:txBody>
      </p:sp>
    </p:spTree>
    <p:extLst>
      <p:ext uri="{BB962C8B-B14F-4D97-AF65-F5344CB8AC3E}">
        <p14:creationId xmlns:p14="http://schemas.microsoft.com/office/powerpoint/2010/main" val="3937882510"/>
      </p:ext>
    </p:extLst>
  </p:cSld>
  <p:clrMapOvr>
    <a:masterClrMapping/>
  </p:clrMapOvr>
  <p:transition advTm="38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EE0A-0BC2-4314-AE42-FDF041F9FAA8}" type="slidenum">
              <a:rPr lang="zh-CN" altLang="en-US"/>
              <a:t>12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grpSp>
        <p:nvGrpSpPr>
          <p:cNvPr id="26" name="Group 6"/>
          <p:cNvGrpSpPr/>
          <p:nvPr/>
        </p:nvGrpSpPr>
        <p:grpSpPr bwMode="auto">
          <a:xfrm>
            <a:off x="0" y="808859"/>
            <a:ext cx="3276000" cy="73791"/>
            <a:chOff x="0" y="0"/>
            <a:chExt cx="1336305" cy="612000"/>
          </a:xfrm>
        </p:grpSpPr>
        <p:sp>
          <p:nvSpPr>
            <p:cNvPr id="29" name="五边形 8"/>
            <p:cNvSpPr>
              <a:spLocks noChangeArrowheads="1"/>
            </p:cNvSpPr>
            <p:nvPr/>
          </p:nvSpPr>
          <p:spPr bwMode="auto">
            <a:xfrm>
              <a:off x="0" y="0"/>
              <a:ext cx="946640" cy="612000"/>
            </a:xfrm>
            <a:prstGeom prst="homePlate">
              <a:avLst>
                <a:gd name="adj" fmla="val 48087"/>
              </a:avLst>
            </a:prstGeom>
            <a:solidFill>
              <a:srgbClr val="2891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31538F"/>
                  </a:solidFill>
                  <a:bevel/>
                </a14:hiddenLine>
              </a:ext>
            </a:extLst>
          </p:spPr>
          <p:txBody>
            <a:bodyPr anchor="ctr"/>
            <a:lstStyle>
              <a:lvl1pPr indent="26543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 sz="3200" b="1">
                <a:solidFill>
                  <a:srgbClr val="FFFFFF"/>
                </a:solidFill>
              </a:endParaRPr>
            </a:p>
          </p:txBody>
        </p:sp>
        <p:sp>
          <p:nvSpPr>
            <p:cNvPr id="30" name="燕尾形 9"/>
            <p:cNvSpPr>
              <a:spLocks noChangeArrowheads="1"/>
            </p:cNvSpPr>
            <p:nvPr/>
          </p:nvSpPr>
          <p:spPr bwMode="auto">
            <a:xfrm>
              <a:off x="956861" y="0"/>
              <a:ext cx="186391" cy="612000"/>
            </a:xfrm>
            <a:prstGeom prst="chevron">
              <a:avLst>
                <a:gd name="adj" fmla="val 55653"/>
              </a:avLst>
            </a:prstGeom>
            <a:solidFill>
              <a:srgbClr val="289180">
                <a:alpha val="68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31538F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31" name="燕尾形 10"/>
            <p:cNvSpPr>
              <a:spLocks noChangeArrowheads="1"/>
            </p:cNvSpPr>
            <p:nvPr/>
          </p:nvSpPr>
          <p:spPr bwMode="auto">
            <a:xfrm>
              <a:off x="1149914" y="0"/>
              <a:ext cx="186391" cy="612000"/>
            </a:xfrm>
            <a:prstGeom prst="chevron">
              <a:avLst>
                <a:gd name="adj" fmla="val 55653"/>
              </a:avLst>
            </a:prstGeom>
            <a:solidFill>
              <a:srgbClr val="289180">
                <a:alpha val="2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31538F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27" name="文本框 30"/>
          <p:cNvSpPr>
            <a:spLocks noChangeArrowheads="1"/>
          </p:cNvSpPr>
          <p:nvPr/>
        </p:nvSpPr>
        <p:spPr bwMode="auto">
          <a:xfrm>
            <a:off x="0" y="244475"/>
            <a:ext cx="889495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543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800" b="1" dirty="0">
                <a:solidFill>
                  <a:srgbClr val="00747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04.</a:t>
            </a:r>
            <a:r>
              <a:rPr lang="zh-CN" altLang="en-US" sz="2800" b="1" dirty="0">
                <a:solidFill>
                  <a:srgbClr val="00747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制定模糊规则</a:t>
            </a:r>
          </a:p>
        </p:txBody>
      </p:sp>
      <p:sp>
        <p:nvSpPr>
          <p:cNvPr id="28" name="直接连接符 11"/>
          <p:cNvSpPr>
            <a:spLocks noChangeShapeType="1"/>
          </p:cNvSpPr>
          <p:nvPr/>
        </p:nvSpPr>
        <p:spPr bwMode="auto">
          <a:xfrm>
            <a:off x="3309867" y="845754"/>
            <a:ext cx="684000" cy="1"/>
          </a:xfrm>
          <a:prstGeom prst="line">
            <a:avLst/>
          </a:prstGeom>
          <a:noFill/>
          <a:ln w="38100" cap="flat" cmpd="sng">
            <a:solidFill>
              <a:srgbClr val="ACD6D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05356" y="1214811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四、模糊控制规则表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390186" y="1648151"/>
            <a:ext cx="1819729" cy="4682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向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Chatgpt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提问：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E8D5B3-AF1F-4146-909B-5D6D23664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11" y="2116421"/>
            <a:ext cx="11264378" cy="17377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5BF5098-DB77-4815-B7CB-6CE878078E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811" y="4158727"/>
            <a:ext cx="6820491" cy="235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96797"/>
      </p:ext>
    </p:extLst>
  </p:cSld>
  <p:clrMapOvr>
    <a:masterClrMapping/>
  </p:clrMapOvr>
  <p:transition advTm="38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3AEE0A-0BC2-4314-AE42-FDF041F9FAA8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13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6" name="Group 6"/>
          <p:cNvGrpSpPr/>
          <p:nvPr/>
        </p:nvGrpSpPr>
        <p:grpSpPr bwMode="auto">
          <a:xfrm>
            <a:off x="0" y="808859"/>
            <a:ext cx="3276000" cy="73791"/>
            <a:chOff x="0" y="0"/>
            <a:chExt cx="1336305" cy="612000"/>
          </a:xfrm>
        </p:grpSpPr>
        <p:sp>
          <p:nvSpPr>
            <p:cNvPr id="29" name="五边形 8"/>
            <p:cNvSpPr>
              <a:spLocks noChangeArrowheads="1"/>
            </p:cNvSpPr>
            <p:nvPr/>
          </p:nvSpPr>
          <p:spPr bwMode="auto">
            <a:xfrm>
              <a:off x="0" y="0"/>
              <a:ext cx="946640" cy="612000"/>
            </a:xfrm>
            <a:prstGeom prst="homePlate">
              <a:avLst>
                <a:gd name="adj" fmla="val 48087"/>
              </a:avLst>
            </a:prstGeom>
            <a:solidFill>
              <a:srgbClr val="2891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31538F"/>
                  </a:solidFill>
                  <a:bevel/>
                </a14:hiddenLine>
              </a:ext>
            </a:extLst>
          </p:spPr>
          <p:txBody>
            <a:bodyPr anchor="ctr"/>
            <a:lstStyle>
              <a:lvl1pPr indent="26543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26543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燕尾形 9"/>
            <p:cNvSpPr>
              <a:spLocks noChangeArrowheads="1"/>
            </p:cNvSpPr>
            <p:nvPr/>
          </p:nvSpPr>
          <p:spPr bwMode="auto">
            <a:xfrm>
              <a:off x="956861" y="0"/>
              <a:ext cx="186391" cy="612000"/>
            </a:xfrm>
            <a:prstGeom prst="chevron">
              <a:avLst>
                <a:gd name="adj" fmla="val 55653"/>
              </a:avLst>
            </a:prstGeom>
            <a:solidFill>
              <a:srgbClr val="289180">
                <a:alpha val="68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31538F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燕尾形 10"/>
            <p:cNvSpPr>
              <a:spLocks noChangeArrowheads="1"/>
            </p:cNvSpPr>
            <p:nvPr/>
          </p:nvSpPr>
          <p:spPr bwMode="auto">
            <a:xfrm>
              <a:off x="1149914" y="0"/>
              <a:ext cx="186391" cy="612000"/>
            </a:xfrm>
            <a:prstGeom prst="chevron">
              <a:avLst>
                <a:gd name="adj" fmla="val 55653"/>
              </a:avLst>
            </a:prstGeom>
            <a:solidFill>
              <a:srgbClr val="289180">
                <a:alpha val="2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31538F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7" name="文本框 30"/>
          <p:cNvSpPr>
            <a:spLocks noChangeArrowheads="1"/>
          </p:cNvSpPr>
          <p:nvPr/>
        </p:nvSpPr>
        <p:spPr bwMode="auto">
          <a:xfrm>
            <a:off x="0" y="244475"/>
            <a:ext cx="889495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543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543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747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04.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47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制定模糊规则</a:t>
            </a:r>
          </a:p>
        </p:txBody>
      </p:sp>
      <p:sp>
        <p:nvSpPr>
          <p:cNvPr id="28" name="直接连接符 11"/>
          <p:cNvSpPr>
            <a:spLocks noChangeShapeType="1"/>
          </p:cNvSpPr>
          <p:nvPr/>
        </p:nvSpPr>
        <p:spPr bwMode="auto">
          <a:xfrm>
            <a:off x="3309867" y="845754"/>
            <a:ext cx="684000" cy="1"/>
          </a:xfrm>
          <a:prstGeom prst="line">
            <a:avLst/>
          </a:prstGeom>
          <a:noFill/>
          <a:ln w="38100" cap="flat" cmpd="sng">
            <a:solidFill>
              <a:srgbClr val="ACD6D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05356" y="1214811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四、模糊控制规则表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C6CE5B4-A8BC-4BC2-9C4B-D9C4CA8B2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520" y="1696874"/>
            <a:ext cx="6774767" cy="229381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82B72EB-CF48-42EA-8CB0-ECCC3945BD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5314" y="4009183"/>
            <a:ext cx="6873836" cy="23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59454"/>
      </p:ext>
    </p:extLst>
  </p:cSld>
  <p:clrMapOvr>
    <a:masterClrMapping/>
  </p:clrMapOvr>
  <p:transition advTm="38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Box 4"/>
          <p:cNvSpPr>
            <a:spLocks noChangeArrowheads="1"/>
          </p:cNvSpPr>
          <p:nvPr/>
        </p:nvSpPr>
        <p:spPr bwMode="auto">
          <a:xfrm>
            <a:off x="348378" y="2984515"/>
            <a:ext cx="186942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rgbClr val="00747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· </a:t>
            </a:r>
            <a:r>
              <a:rPr lang="zh-CN" altLang="en-US" sz="4800" b="1" dirty="0">
                <a:solidFill>
                  <a:srgbClr val="0074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目录</a:t>
            </a:r>
            <a:endParaRPr lang="zh-CN" altLang="en-US" dirty="0"/>
          </a:p>
        </p:txBody>
      </p:sp>
      <p:grpSp>
        <p:nvGrpSpPr>
          <p:cNvPr id="4101" name="Group 5"/>
          <p:cNvGrpSpPr/>
          <p:nvPr/>
        </p:nvGrpSpPr>
        <p:grpSpPr bwMode="auto">
          <a:xfrm>
            <a:off x="4261184" y="2043287"/>
            <a:ext cx="2419921" cy="646112"/>
            <a:chOff x="0" y="0"/>
            <a:chExt cx="2419133" cy="646331"/>
          </a:xfrm>
        </p:grpSpPr>
        <p:sp>
          <p:nvSpPr>
            <p:cNvPr id="4102" name="TextBox 7"/>
            <p:cNvSpPr>
              <a:spLocks noChangeArrowheads="1"/>
            </p:cNvSpPr>
            <p:nvPr/>
          </p:nvSpPr>
          <p:spPr bwMode="auto">
            <a:xfrm>
              <a:off x="798704" y="76944"/>
              <a:ext cx="1620429" cy="523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需求分析</a:t>
              </a:r>
            </a:p>
          </p:txBody>
        </p:sp>
        <p:sp>
          <p:nvSpPr>
            <p:cNvPr id="4103" name="TextBox 15"/>
            <p:cNvSpPr>
              <a:spLocks noChangeArrowheads="1"/>
            </p:cNvSpPr>
            <p:nvPr/>
          </p:nvSpPr>
          <p:spPr bwMode="auto">
            <a:xfrm>
              <a:off x="0" y="0"/>
              <a:ext cx="607859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600" dirty="0">
                  <a:solidFill>
                    <a:srgbClr val="007470"/>
                  </a:solidFill>
                  <a:latin typeface="Impact" panose="020B0806030902050204" pitchFamily="34" charset="0"/>
                  <a:sym typeface="Impact" panose="020B0806030902050204" pitchFamily="34" charset="0"/>
                </a:rPr>
                <a:t>01</a:t>
              </a:r>
              <a:endParaRPr lang="zh-CN" altLang="en-US" sz="3600" dirty="0">
                <a:solidFill>
                  <a:srgbClr val="007470"/>
                </a:solidFill>
                <a:latin typeface="Impact" panose="020B0806030902050204" pitchFamily="34" charset="0"/>
                <a:sym typeface="Impact" panose="020B0806030902050204" pitchFamily="34" charset="0"/>
              </a:endParaRPr>
            </a:p>
          </p:txBody>
        </p:sp>
        <p:sp>
          <p:nvSpPr>
            <p:cNvPr id="4104" name="流程图: 摘录 24"/>
            <p:cNvSpPr>
              <a:spLocks noChangeArrowheads="1"/>
            </p:cNvSpPr>
            <p:nvPr/>
          </p:nvSpPr>
          <p:spPr bwMode="auto">
            <a:xfrm rot="5400000">
              <a:off x="635474" y="303827"/>
              <a:ext cx="212651" cy="100231"/>
            </a:xfrm>
            <a:prstGeom prst="flowChartExtract">
              <a:avLst/>
            </a:prstGeom>
            <a:solidFill>
              <a:srgbClr val="60B8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31538F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600">
                <a:solidFill>
                  <a:srgbClr val="C55A11"/>
                </a:solidFill>
              </a:endParaRPr>
            </a:p>
          </p:txBody>
        </p:sp>
      </p:grpSp>
      <p:grpSp>
        <p:nvGrpSpPr>
          <p:cNvPr id="4105" name="Group 9"/>
          <p:cNvGrpSpPr/>
          <p:nvPr/>
        </p:nvGrpSpPr>
        <p:grpSpPr bwMode="auto">
          <a:xfrm>
            <a:off x="4261184" y="2830060"/>
            <a:ext cx="3777667" cy="647700"/>
            <a:chOff x="0" y="0"/>
            <a:chExt cx="3776430" cy="646331"/>
          </a:xfrm>
        </p:grpSpPr>
        <p:sp>
          <p:nvSpPr>
            <p:cNvPr id="4106" name="TextBox 7"/>
            <p:cNvSpPr>
              <a:spLocks noChangeArrowheads="1"/>
            </p:cNvSpPr>
            <p:nvPr/>
          </p:nvSpPr>
          <p:spPr bwMode="auto">
            <a:xfrm>
              <a:off x="798704" y="76944"/>
              <a:ext cx="2977726" cy="522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传统</a:t>
              </a:r>
              <a:r>
                <a:rPr lang="en-US" altLang="zh-CN" sz="2800" b="1" dirty="0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PID</a:t>
              </a:r>
              <a:r>
                <a:rPr lang="zh-CN" altLang="en-US" sz="2800" b="1" dirty="0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控制效果</a:t>
              </a:r>
            </a:p>
          </p:txBody>
        </p:sp>
        <p:sp>
          <p:nvSpPr>
            <p:cNvPr id="4107" name="TextBox 15"/>
            <p:cNvSpPr>
              <a:spLocks noChangeArrowheads="1"/>
            </p:cNvSpPr>
            <p:nvPr/>
          </p:nvSpPr>
          <p:spPr bwMode="auto">
            <a:xfrm>
              <a:off x="0" y="0"/>
              <a:ext cx="663964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600">
                  <a:solidFill>
                    <a:srgbClr val="007470"/>
                  </a:solidFill>
                  <a:latin typeface="Impact" panose="020B0806030902050204" pitchFamily="34" charset="0"/>
                  <a:sym typeface="Impact" panose="020B0806030902050204" pitchFamily="34" charset="0"/>
                </a:rPr>
                <a:t>02</a:t>
              </a:r>
              <a:endParaRPr lang="zh-CN" altLang="en-US" sz="3600">
                <a:solidFill>
                  <a:srgbClr val="007470"/>
                </a:solidFill>
                <a:latin typeface="Impact" panose="020B0806030902050204" pitchFamily="34" charset="0"/>
                <a:sym typeface="Impact" panose="020B0806030902050204" pitchFamily="34" charset="0"/>
              </a:endParaRPr>
            </a:p>
          </p:txBody>
        </p:sp>
        <p:sp>
          <p:nvSpPr>
            <p:cNvPr id="4108" name="流程图: 摘录 29"/>
            <p:cNvSpPr>
              <a:spLocks noChangeArrowheads="1"/>
            </p:cNvSpPr>
            <p:nvPr/>
          </p:nvSpPr>
          <p:spPr bwMode="auto">
            <a:xfrm rot="5400000">
              <a:off x="635474" y="303827"/>
              <a:ext cx="212651" cy="100231"/>
            </a:xfrm>
            <a:prstGeom prst="flowChartExtract">
              <a:avLst/>
            </a:prstGeom>
            <a:solidFill>
              <a:srgbClr val="60B8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31538F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4109" name="Group 13"/>
          <p:cNvGrpSpPr/>
          <p:nvPr/>
        </p:nvGrpSpPr>
        <p:grpSpPr bwMode="auto">
          <a:xfrm>
            <a:off x="4261184" y="3658756"/>
            <a:ext cx="4854884" cy="646112"/>
            <a:chOff x="0" y="0"/>
            <a:chExt cx="4853297" cy="646331"/>
          </a:xfrm>
        </p:grpSpPr>
        <p:sp>
          <p:nvSpPr>
            <p:cNvPr id="4110" name="TextBox 7"/>
            <p:cNvSpPr>
              <a:spLocks noChangeArrowheads="1"/>
            </p:cNvSpPr>
            <p:nvPr/>
          </p:nvSpPr>
          <p:spPr bwMode="auto">
            <a:xfrm>
              <a:off x="798704" y="76944"/>
              <a:ext cx="4054593" cy="523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模糊</a:t>
              </a:r>
              <a:r>
                <a:rPr lang="en-US" altLang="zh-CN" sz="2800" b="1" dirty="0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PID</a:t>
              </a:r>
              <a:r>
                <a:rPr lang="zh-CN" altLang="en-US" sz="2800" b="1" dirty="0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控制器结构设计</a:t>
              </a:r>
            </a:p>
          </p:txBody>
        </p:sp>
        <p:sp>
          <p:nvSpPr>
            <p:cNvPr id="4111" name="TextBox 15"/>
            <p:cNvSpPr>
              <a:spLocks noChangeArrowheads="1"/>
            </p:cNvSpPr>
            <p:nvPr/>
          </p:nvSpPr>
          <p:spPr bwMode="auto">
            <a:xfrm>
              <a:off x="0" y="0"/>
              <a:ext cx="67678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600">
                  <a:solidFill>
                    <a:srgbClr val="007470"/>
                  </a:solidFill>
                  <a:latin typeface="Impact" panose="020B0806030902050204" pitchFamily="34" charset="0"/>
                  <a:sym typeface="Impact" panose="020B0806030902050204" pitchFamily="34" charset="0"/>
                </a:rPr>
                <a:t>03</a:t>
              </a:r>
              <a:endParaRPr lang="zh-CN" altLang="en-US" sz="3600">
                <a:solidFill>
                  <a:srgbClr val="007470"/>
                </a:solidFill>
                <a:latin typeface="Impact" panose="020B0806030902050204" pitchFamily="34" charset="0"/>
                <a:sym typeface="Impact" panose="020B0806030902050204" pitchFamily="34" charset="0"/>
              </a:endParaRPr>
            </a:p>
          </p:txBody>
        </p:sp>
        <p:sp>
          <p:nvSpPr>
            <p:cNvPr id="4112" name="流程图: 摘录 33"/>
            <p:cNvSpPr>
              <a:spLocks noChangeArrowheads="1"/>
            </p:cNvSpPr>
            <p:nvPr/>
          </p:nvSpPr>
          <p:spPr bwMode="auto">
            <a:xfrm rot="5400000">
              <a:off x="635474" y="303827"/>
              <a:ext cx="212651" cy="100231"/>
            </a:xfrm>
            <a:prstGeom prst="flowChartExtract">
              <a:avLst/>
            </a:prstGeom>
            <a:solidFill>
              <a:srgbClr val="60B8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31538F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600">
                <a:solidFill>
                  <a:srgbClr val="FFFFFF"/>
                </a:solidFill>
              </a:endParaRPr>
            </a:p>
          </p:txBody>
        </p:sp>
      </p:grpSp>
      <p:sp>
        <p:nvSpPr>
          <p:cNvPr id="30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296400" y="6394450"/>
            <a:ext cx="2743200" cy="365125"/>
          </a:xfrm>
        </p:spPr>
        <p:txBody>
          <a:bodyPr/>
          <a:lstStyle/>
          <a:p>
            <a:fld id="{063AEE0A-0BC2-4314-AE42-FDF041F9FAA8}" type="slidenum">
              <a:rPr lang="zh-CN" altLang="en-US"/>
              <a:t>14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grpSp>
        <p:nvGrpSpPr>
          <p:cNvPr id="18" name="Group 13"/>
          <p:cNvGrpSpPr/>
          <p:nvPr/>
        </p:nvGrpSpPr>
        <p:grpSpPr bwMode="auto">
          <a:xfrm>
            <a:off x="4261184" y="4464897"/>
            <a:ext cx="3138067" cy="646112"/>
            <a:chOff x="0" y="0"/>
            <a:chExt cx="3137041" cy="646331"/>
          </a:xfrm>
        </p:grpSpPr>
        <p:sp>
          <p:nvSpPr>
            <p:cNvPr id="19" name="TextBox 7"/>
            <p:cNvSpPr>
              <a:spLocks noChangeArrowheads="1"/>
            </p:cNvSpPr>
            <p:nvPr/>
          </p:nvSpPr>
          <p:spPr bwMode="auto">
            <a:xfrm>
              <a:off x="798704" y="76944"/>
              <a:ext cx="2338337" cy="523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制定模糊规则</a:t>
              </a:r>
            </a:p>
          </p:txBody>
        </p:sp>
        <p:sp>
          <p:nvSpPr>
            <p:cNvPr id="20" name="TextBox 15"/>
            <p:cNvSpPr>
              <a:spLocks noChangeArrowheads="1"/>
            </p:cNvSpPr>
            <p:nvPr/>
          </p:nvSpPr>
          <p:spPr bwMode="auto">
            <a:xfrm>
              <a:off x="0" y="0"/>
              <a:ext cx="67678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600">
                  <a:solidFill>
                    <a:srgbClr val="007470"/>
                  </a:solidFill>
                  <a:latin typeface="Impact" panose="020B0806030902050204" pitchFamily="34" charset="0"/>
                  <a:sym typeface="Impact" panose="020B0806030902050204" pitchFamily="34" charset="0"/>
                </a:rPr>
                <a:t>04</a:t>
              </a:r>
              <a:endParaRPr lang="zh-CN" altLang="en-US" sz="3600">
                <a:solidFill>
                  <a:srgbClr val="007470"/>
                </a:solidFill>
                <a:latin typeface="Impact" panose="020B0806030902050204" pitchFamily="34" charset="0"/>
                <a:sym typeface="Impact" panose="020B0806030902050204" pitchFamily="34" charset="0"/>
              </a:endParaRPr>
            </a:p>
          </p:txBody>
        </p:sp>
        <p:sp>
          <p:nvSpPr>
            <p:cNvPr id="21" name="流程图: 摘录 33"/>
            <p:cNvSpPr>
              <a:spLocks noChangeArrowheads="1"/>
            </p:cNvSpPr>
            <p:nvPr/>
          </p:nvSpPr>
          <p:spPr bwMode="auto">
            <a:xfrm rot="5400000">
              <a:off x="635474" y="303827"/>
              <a:ext cx="212651" cy="100231"/>
            </a:xfrm>
            <a:prstGeom prst="flowChartExtract">
              <a:avLst/>
            </a:prstGeom>
            <a:solidFill>
              <a:srgbClr val="60B8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31538F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22" name="Group 13"/>
          <p:cNvGrpSpPr/>
          <p:nvPr/>
        </p:nvGrpSpPr>
        <p:grpSpPr bwMode="auto">
          <a:xfrm>
            <a:off x="4261184" y="5299804"/>
            <a:ext cx="3138067" cy="646331"/>
            <a:chOff x="0" y="0"/>
            <a:chExt cx="3137041" cy="646550"/>
          </a:xfrm>
        </p:grpSpPr>
        <p:sp>
          <p:nvSpPr>
            <p:cNvPr id="23" name="TextBox 7"/>
            <p:cNvSpPr>
              <a:spLocks noChangeArrowheads="1"/>
            </p:cNvSpPr>
            <p:nvPr/>
          </p:nvSpPr>
          <p:spPr bwMode="auto">
            <a:xfrm>
              <a:off x="798704" y="76944"/>
              <a:ext cx="2338337" cy="523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rgbClr val="C55A1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控制效果分析</a:t>
              </a:r>
            </a:p>
          </p:txBody>
        </p:sp>
        <p:sp>
          <p:nvSpPr>
            <p:cNvPr id="24" name="TextBox 15"/>
            <p:cNvSpPr>
              <a:spLocks noChangeArrowheads="1"/>
            </p:cNvSpPr>
            <p:nvPr/>
          </p:nvSpPr>
          <p:spPr bwMode="auto">
            <a:xfrm>
              <a:off x="0" y="0"/>
              <a:ext cx="679772" cy="64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600">
                  <a:solidFill>
                    <a:srgbClr val="C00000"/>
                  </a:solidFill>
                  <a:latin typeface="Impact" panose="020B0806030902050204" pitchFamily="34" charset="0"/>
                  <a:sym typeface="Impact" panose="020B0806030902050204" pitchFamily="34" charset="0"/>
                </a:rPr>
                <a:t>05</a:t>
              </a:r>
              <a:endParaRPr lang="zh-CN" altLang="en-US" sz="3600">
                <a:solidFill>
                  <a:srgbClr val="C00000"/>
                </a:solidFill>
                <a:latin typeface="Impact" panose="020B0806030902050204" pitchFamily="34" charset="0"/>
                <a:sym typeface="Impact" panose="020B0806030902050204" pitchFamily="34" charset="0"/>
              </a:endParaRPr>
            </a:p>
          </p:txBody>
        </p:sp>
        <p:sp>
          <p:nvSpPr>
            <p:cNvPr id="25" name="流程图: 摘录 33"/>
            <p:cNvSpPr>
              <a:spLocks noChangeArrowheads="1"/>
            </p:cNvSpPr>
            <p:nvPr/>
          </p:nvSpPr>
          <p:spPr bwMode="auto">
            <a:xfrm rot="5400000">
              <a:off x="635474" y="303827"/>
              <a:ext cx="212651" cy="100231"/>
            </a:xfrm>
            <a:prstGeom prst="flowChartExtra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31538F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60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6152808"/>
      </p:ext>
    </p:extLst>
  </p:cSld>
  <p:clrMapOvr>
    <a:masterClrMapping/>
  </p:clrMapOvr>
  <p:transition advClick="0" advTm="6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EE0A-0BC2-4314-AE42-FDF041F9FAA8}" type="slidenum">
              <a:rPr lang="zh-CN" altLang="en-US"/>
              <a:t>15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grpSp>
        <p:nvGrpSpPr>
          <p:cNvPr id="26" name="Group 6"/>
          <p:cNvGrpSpPr/>
          <p:nvPr/>
        </p:nvGrpSpPr>
        <p:grpSpPr bwMode="auto">
          <a:xfrm>
            <a:off x="0" y="808859"/>
            <a:ext cx="3276000" cy="73791"/>
            <a:chOff x="0" y="0"/>
            <a:chExt cx="1336305" cy="612000"/>
          </a:xfrm>
        </p:grpSpPr>
        <p:sp>
          <p:nvSpPr>
            <p:cNvPr id="29" name="五边形 8"/>
            <p:cNvSpPr>
              <a:spLocks noChangeArrowheads="1"/>
            </p:cNvSpPr>
            <p:nvPr/>
          </p:nvSpPr>
          <p:spPr bwMode="auto">
            <a:xfrm>
              <a:off x="0" y="0"/>
              <a:ext cx="946640" cy="612000"/>
            </a:xfrm>
            <a:prstGeom prst="homePlate">
              <a:avLst>
                <a:gd name="adj" fmla="val 48087"/>
              </a:avLst>
            </a:prstGeom>
            <a:solidFill>
              <a:srgbClr val="2891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31538F"/>
                  </a:solidFill>
                  <a:bevel/>
                </a14:hiddenLine>
              </a:ext>
            </a:extLst>
          </p:spPr>
          <p:txBody>
            <a:bodyPr anchor="ctr"/>
            <a:lstStyle>
              <a:lvl1pPr indent="26543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 sz="3200" b="1">
                <a:solidFill>
                  <a:srgbClr val="FFFFFF"/>
                </a:solidFill>
              </a:endParaRPr>
            </a:p>
          </p:txBody>
        </p:sp>
        <p:sp>
          <p:nvSpPr>
            <p:cNvPr id="30" name="燕尾形 9"/>
            <p:cNvSpPr>
              <a:spLocks noChangeArrowheads="1"/>
            </p:cNvSpPr>
            <p:nvPr/>
          </p:nvSpPr>
          <p:spPr bwMode="auto">
            <a:xfrm>
              <a:off x="956861" y="0"/>
              <a:ext cx="186391" cy="612000"/>
            </a:xfrm>
            <a:prstGeom prst="chevron">
              <a:avLst>
                <a:gd name="adj" fmla="val 55653"/>
              </a:avLst>
            </a:prstGeom>
            <a:solidFill>
              <a:srgbClr val="289180">
                <a:alpha val="68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31538F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31" name="燕尾形 10"/>
            <p:cNvSpPr>
              <a:spLocks noChangeArrowheads="1"/>
            </p:cNvSpPr>
            <p:nvPr/>
          </p:nvSpPr>
          <p:spPr bwMode="auto">
            <a:xfrm>
              <a:off x="1149914" y="0"/>
              <a:ext cx="186391" cy="612000"/>
            </a:xfrm>
            <a:prstGeom prst="chevron">
              <a:avLst>
                <a:gd name="adj" fmla="val 55653"/>
              </a:avLst>
            </a:prstGeom>
            <a:solidFill>
              <a:srgbClr val="289180">
                <a:alpha val="2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31538F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27" name="文本框 30"/>
          <p:cNvSpPr>
            <a:spLocks noChangeArrowheads="1"/>
          </p:cNvSpPr>
          <p:nvPr/>
        </p:nvSpPr>
        <p:spPr bwMode="auto">
          <a:xfrm>
            <a:off x="-1" y="244475"/>
            <a:ext cx="870910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543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800" b="1" dirty="0">
                <a:solidFill>
                  <a:srgbClr val="00747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05.</a:t>
            </a:r>
            <a:r>
              <a:rPr lang="zh-CN" altLang="en-US" sz="2800" b="1" dirty="0">
                <a:solidFill>
                  <a:srgbClr val="00747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控制效果分析</a:t>
            </a:r>
            <a:endParaRPr lang="zh-CN" altLang="en-US" sz="2800" b="1" dirty="0">
              <a:solidFill>
                <a:srgbClr val="0070C0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直接连接符 11"/>
          <p:cNvSpPr>
            <a:spLocks noChangeShapeType="1"/>
          </p:cNvSpPr>
          <p:nvPr/>
        </p:nvSpPr>
        <p:spPr bwMode="auto">
          <a:xfrm>
            <a:off x="3309867" y="845754"/>
            <a:ext cx="684000" cy="1"/>
          </a:xfrm>
          <a:prstGeom prst="line">
            <a:avLst/>
          </a:prstGeom>
          <a:noFill/>
          <a:ln w="38100" cap="flat" cmpd="sng">
            <a:solidFill>
              <a:srgbClr val="ACD6D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05356" y="1214811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一、仿真原理图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B963621-E26C-4FFD-9739-C347B7E0F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968" y="1916304"/>
            <a:ext cx="10204064" cy="351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361854"/>
      </p:ext>
    </p:extLst>
  </p:cSld>
  <p:clrMapOvr>
    <a:masterClrMapping/>
  </p:clrMapOvr>
  <p:transition advTm="38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EE0A-0BC2-4314-AE42-FDF041F9FAA8}" type="slidenum">
              <a:rPr lang="zh-CN" altLang="en-US"/>
              <a:t>16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grpSp>
        <p:nvGrpSpPr>
          <p:cNvPr id="26" name="Group 6"/>
          <p:cNvGrpSpPr/>
          <p:nvPr/>
        </p:nvGrpSpPr>
        <p:grpSpPr bwMode="auto">
          <a:xfrm>
            <a:off x="0" y="808859"/>
            <a:ext cx="3276000" cy="73791"/>
            <a:chOff x="0" y="0"/>
            <a:chExt cx="1336305" cy="612000"/>
          </a:xfrm>
        </p:grpSpPr>
        <p:sp>
          <p:nvSpPr>
            <p:cNvPr id="29" name="五边形 8"/>
            <p:cNvSpPr>
              <a:spLocks noChangeArrowheads="1"/>
            </p:cNvSpPr>
            <p:nvPr/>
          </p:nvSpPr>
          <p:spPr bwMode="auto">
            <a:xfrm>
              <a:off x="0" y="0"/>
              <a:ext cx="946640" cy="612000"/>
            </a:xfrm>
            <a:prstGeom prst="homePlate">
              <a:avLst>
                <a:gd name="adj" fmla="val 48087"/>
              </a:avLst>
            </a:prstGeom>
            <a:solidFill>
              <a:srgbClr val="2891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31538F"/>
                  </a:solidFill>
                  <a:bevel/>
                </a14:hiddenLine>
              </a:ext>
            </a:extLst>
          </p:spPr>
          <p:txBody>
            <a:bodyPr anchor="ctr"/>
            <a:lstStyle>
              <a:lvl1pPr indent="26543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 sz="3200" b="1">
                <a:solidFill>
                  <a:srgbClr val="FFFFFF"/>
                </a:solidFill>
              </a:endParaRPr>
            </a:p>
          </p:txBody>
        </p:sp>
        <p:sp>
          <p:nvSpPr>
            <p:cNvPr id="30" name="燕尾形 9"/>
            <p:cNvSpPr>
              <a:spLocks noChangeArrowheads="1"/>
            </p:cNvSpPr>
            <p:nvPr/>
          </p:nvSpPr>
          <p:spPr bwMode="auto">
            <a:xfrm>
              <a:off x="956861" y="0"/>
              <a:ext cx="186391" cy="612000"/>
            </a:xfrm>
            <a:prstGeom prst="chevron">
              <a:avLst>
                <a:gd name="adj" fmla="val 55653"/>
              </a:avLst>
            </a:prstGeom>
            <a:solidFill>
              <a:srgbClr val="289180">
                <a:alpha val="68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31538F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31" name="燕尾形 10"/>
            <p:cNvSpPr>
              <a:spLocks noChangeArrowheads="1"/>
            </p:cNvSpPr>
            <p:nvPr/>
          </p:nvSpPr>
          <p:spPr bwMode="auto">
            <a:xfrm>
              <a:off x="1149914" y="0"/>
              <a:ext cx="186391" cy="612000"/>
            </a:xfrm>
            <a:prstGeom prst="chevron">
              <a:avLst>
                <a:gd name="adj" fmla="val 55653"/>
              </a:avLst>
            </a:prstGeom>
            <a:solidFill>
              <a:srgbClr val="289180">
                <a:alpha val="2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31538F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27" name="文本框 30"/>
          <p:cNvSpPr>
            <a:spLocks noChangeArrowheads="1"/>
          </p:cNvSpPr>
          <p:nvPr/>
        </p:nvSpPr>
        <p:spPr bwMode="auto">
          <a:xfrm>
            <a:off x="0" y="244475"/>
            <a:ext cx="889495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543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800" b="1" dirty="0">
                <a:solidFill>
                  <a:srgbClr val="00747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05.</a:t>
            </a:r>
            <a:r>
              <a:rPr lang="zh-CN" altLang="en-US" sz="2800" b="1" dirty="0">
                <a:solidFill>
                  <a:srgbClr val="00747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控制效果分析</a:t>
            </a:r>
            <a:endParaRPr lang="zh-CN" altLang="en-US" sz="2800" b="1" dirty="0">
              <a:solidFill>
                <a:srgbClr val="0070C0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直接连接符 11"/>
          <p:cNvSpPr>
            <a:spLocks noChangeShapeType="1"/>
          </p:cNvSpPr>
          <p:nvPr/>
        </p:nvSpPr>
        <p:spPr bwMode="auto">
          <a:xfrm>
            <a:off x="3309867" y="845754"/>
            <a:ext cx="684000" cy="1"/>
          </a:xfrm>
          <a:prstGeom prst="line">
            <a:avLst/>
          </a:prstGeom>
          <a:noFill/>
          <a:ln w="38100" cap="flat" cmpd="sng">
            <a:solidFill>
              <a:srgbClr val="ACD6D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05356" y="121481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二、控制效果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D5435D-7BD1-49B1-8035-DDD47F995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296" y="1703624"/>
            <a:ext cx="5349704" cy="47857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3365004-5438-49F7-8604-4F4E4FC8D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104" y="1703623"/>
            <a:ext cx="5349704" cy="47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206508"/>
      </p:ext>
    </p:extLst>
  </p:cSld>
  <p:clrMapOvr>
    <a:masterClrMapping/>
  </p:clrMapOvr>
  <p:transition advTm="38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-79513"/>
            <a:ext cx="12192000" cy="6937514"/>
            <a:chOff x="1524000" y="-79513"/>
            <a:chExt cx="9146987" cy="6937514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1" y="-79513"/>
              <a:ext cx="9146986" cy="5591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3" descr="G:\S素材风暴素材\4-PPT模板\00_新建文件夹\images\003\图片\image 686.png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val="05E0DB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5848008"/>
              <a:ext cx="9144001" cy="10099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E8D78-3917-4DBC-AFA4-3895E8961E37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419753" y="1615234"/>
            <a:ext cx="9684843" cy="248067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zh-CN" altLang="en-US" sz="6600" b="1" spc="50" dirty="0">
                <a:ln w="11430"/>
                <a:solidFill>
                  <a:srgbClr val="008080"/>
                </a:solidFill>
                <a:effectLst>
                  <a:outerShdw blurRad="76200" dist="50800" dir="5400000" algn="tl" rotWithShape="0">
                    <a:schemeClr val="bg1">
                      <a:alpha val="65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汇报完毕，谢谢！</a:t>
            </a:r>
            <a:endParaRPr lang="en-US" altLang="zh-CN" sz="6600" b="1" spc="50" dirty="0">
              <a:ln w="11430"/>
              <a:solidFill>
                <a:srgbClr val="008080"/>
              </a:solidFill>
              <a:effectLst>
                <a:outerShdw blurRad="76200" dist="50800" dir="5400000" algn="tl" rotWithShape="0">
                  <a:schemeClr val="bg1">
                    <a:alpha val="65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10000"/>
              </a:lnSpc>
              <a:spcBef>
                <a:spcPts val="1200"/>
              </a:spcBef>
              <a:defRPr/>
            </a:pPr>
            <a:r>
              <a:rPr lang="zh-CN" altLang="en-US" sz="6000" b="1" spc="50" dirty="0">
                <a:ln w="11430"/>
                <a:solidFill>
                  <a:srgbClr val="008080"/>
                </a:solidFill>
                <a:effectLst>
                  <a:outerShdw blurRad="76200" dist="50800" dir="5400000" algn="tl" rotWithShape="0">
                    <a:schemeClr val="bg1">
                      <a:alpha val="65000"/>
                    </a:schemeClr>
                  </a:outerShdw>
                </a:effectLst>
                <a:latin typeface="楷体_GB2312" pitchFamily="49" charset="-122"/>
                <a:ea typeface="楷体_GB2312" pitchFamily="49" charset="-122"/>
              </a:rPr>
              <a:t>敬请指导并提出宝贵意见</a:t>
            </a:r>
            <a:r>
              <a:rPr lang="zh-CN" altLang="en-US" sz="6600" b="1" spc="50" dirty="0">
                <a:ln w="11430"/>
                <a:solidFill>
                  <a:srgbClr val="008080"/>
                </a:solidFill>
                <a:effectLst>
                  <a:outerShdw blurRad="76200" dist="50800" dir="5400000" algn="tl" rotWithShape="0">
                    <a:schemeClr val="bg1">
                      <a:alpha val="65000"/>
                    </a:schemeClr>
                  </a:outerShdw>
                </a:effectLst>
                <a:latin typeface="楷体_GB2312" pitchFamily="49" charset="-122"/>
                <a:ea typeface="楷体_GB2312" pitchFamily="49" charset="-122"/>
              </a:rPr>
              <a:t>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4000"/>
    </mc:Choice>
    <mc:Fallback xmlns="">
      <p:transition advTm="4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Box 4"/>
          <p:cNvSpPr>
            <a:spLocks noChangeArrowheads="1"/>
          </p:cNvSpPr>
          <p:nvPr/>
        </p:nvSpPr>
        <p:spPr bwMode="auto">
          <a:xfrm>
            <a:off x="348378" y="2984515"/>
            <a:ext cx="186942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rgbClr val="00747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· </a:t>
            </a:r>
            <a:r>
              <a:rPr lang="zh-CN" altLang="en-US" sz="4800" b="1" dirty="0">
                <a:solidFill>
                  <a:srgbClr val="0074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目录</a:t>
            </a:r>
            <a:endParaRPr lang="zh-CN" altLang="en-US" dirty="0"/>
          </a:p>
        </p:txBody>
      </p:sp>
      <p:grpSp>
        <p:nvGrpSpPr>
          <p:cNvPr id="4101" name="Group 5"/>
          <p:cNvGrpSpPr/>
          <p:nvPr/>
        </p:nvGrpSpPr>
        <p:grpSpPr bwMode="auto">
          <a:xfrm>
            <a:off x="4261184" y="2043287"/>
            <a:ext cx="2419919" cy="646112"/>
            <a:chOff x="0" y="0"/>
            <a:chExt cx="2419137" cy="646331"/>
          </a:xfrm>
        </p:grpSpPr>
        <p:sp>
          <p:nvSpPr>
            <p:cNvPr id="4102" name="TextBox 7"/>
            <p:cNvSpPr>
              <a:spLocks noChangeArrowheads="1"/>
            </p:cNvSpPr>
            <p:nvPr/>
          </p:nvSpPr>
          <p:spPr bwMode="auto">
            <a:xfrm>
              <a:off x="798704" y="76944"/>
              <a:ext cx="1620433" cy="523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rgbClr val="C55A1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需求分析</a:t>
              </a:r>
            </a:p>
          </p:txBody>
        </p:sp>
        <p:sp>
          <p:nvSpPr>
            <p:cNvPr id="4103" name="TextBox 15"/>
            <p:cNvSpPr>
              <a:spLocks noChangeArrowheads="1"/>
            </p:cNvSpPr>
            <p:nvPr/>
          </p:nvSpPr>
          <p:spPr bwMode="auto">
            <a:xfrm>
              <a:off x="0" y="0"/>
              <a:ext cx="607859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600" dirty="0">
                  <a:solidFill>
                    <a:srgbClr val="C00000"/>
                  </a:solidFill>
                  <a:latin typeface="Impact" panose="020B0806030902050204" pitchFamily="34" charset="0"/>
                  <a:sym typeface="Impact" panose="020B0806030902050204" pitchFamily="34" charset="0"/>
                </a:rPr>
                <a:t>01</a:t>
              </a:r>
              <a:endParaRPr lang="zh-CN" altLang="en-US" sz="3600" dirty="0">
                <a:solidFill>
                  <a:srgbClr val="C00000"/>
                </a:solidFill>
                <a:latin typeface="Impact" panose="020B0806030902050204" pitchFamily="34" charset="0"/>
                <a:sym typeface="Impact" panose="020B0806030902050204" pitchFamily="34" charset="0"/>
              </a:endParaRPr>
            </a:p>
          </p:txBody>
        </p:sp>
        <p:sp>
          <p:nvSpPr>
            <p:cNvPr id="4104" name="流程图: 摘录 24"/>
            <p:cNvSpPr>
              <a:spLocks noChangeArrowheads="1"/>
            </p:cNvSpPr>
            <p:nvPr/>
          </p:nvSpPr>
          <p:spPr bwMode="auto">
            <a:xfrm rot="5400000">
              <a:off x="635474" y="303827"/>
              <a:ext cx="212651" cy="100231"/>
            </a:xfrm>
            <a:prstGeom prst="flowChartExtra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31538F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600">
                <a:solidFill>
                  <a:srgbClr val="C55A11"/>
                </a:solidFill>
              </a:endParaRPr>
            </a:p>
          </p:txBody>
        </p:sp>
      </p:grpSp>
      <p:grpSp>
        <p:nvGrpSpPr>
          <p:cNvPr id="4105" name="Group 9"/>
          <p:cNvGrpSpPr/>
          <p:nvPr/>
        </p:nvGrpSpPr>
        <p:grpSpPr bwMode="auto">
          <a:xfrm>
            <a:off x="4261184" y="2830060"/>
            <a:ext cx="3777667" cy="647700"/>
            <a:chOff x="0" y="0"/>
            <a:chExt cx="3776430" cy="646331"/>
          </a:xfrm>
        </p:grpSpPr>
        <p:sp>
          <p:nvSpPr>
            <p:cNvPr id="4106" name="TextBox 7"/>
            <p:cNvSpPr>
              <a:spLocks noChangeArrowheads="1"/>
            </p:cNvSpPr>
            <p:nvPr/>
          </p:nvSpPr>
          <p:spPr bwMode="auto">
            <a:xfrm>
              <a:off x="798704" y="76944"/>
              <a:ext cx="2977726" cy="522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传统</a:t>
              </a:r>
              <a:r>
                <a:rPr lang="en-US" altLang="zh-CN" sz="2800" b="1" dirty="0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PID</a:t>
              </a:r>
              <a:r>
                <a:rPr lang="zh-CN" altLang="en-US" sz="2800" b="1" dirty="0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控制效果</a:t>
              </a:r>
            </a:p>
          </p:txBody>
        </p:sp>
        <p:sp>
          <p:nvSpPr>
            <p:cNvPr id="4107" name="TextBox 15"/>
            <p:cNvSpPr>
              <a:spLocks noChangeArrowheads="1"/>
            </p:cNvSpPr>
            <p:nvPr/>
          </p:nvSpPr>
          <p:spPr bwMode="auto">
            <a:xfrm>
              <a:off x="0" y="0"/>
              <a:ext cx="663964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600">
                  <a:solidFill>
                    <a:srgbClr val="007470"/>
                  </a:solidFill>
                  <a:latin typeface="Impact" panose="020B0806030902050204" pitchFamily="34" charset="0"/>
                  <a:sym typeface="Impact" panose="020B0806030902050204" pitchFamily="34" charset="0"/>
                </a:rPr>
                <a:t>02</a:t>
              </a:r>
              <a:endParaRPr lang="zh-CN" altLang="en-US" sz="3600">
                <a:solidFill>
                  <a:srgbClr val="007470"/>
                </a:solidFill>
                <a:latin typeface="Impact" panose="020B0806030902050204" pitchFamily="34" charset="0"/>
                <a:sym typeface="Impact" panose="020B0806030902050204" pitchFamily="34" charset="0"/>
              </a:endParaRPr>
            </a:p>
          </p:txBody>
        </p:sp>
        <p:sp>
          <p:nvSpPr>
            <p:cNvPr id="4108" name="流程图: 摘录 29"/>
            <p:cNvSpPr>
              <a:spLocks noChangeArrowheads="1"/>
            </p:cNvSpPr>
            <p:nvPr/>
          </p:nvSpPr>
          <p:spPr bwMode="auto">
            <a:xfrm rot="5400000">
              <a:off x="635474" y="303827"/>
              <a:ext cx="212651" cy="100231"/>
            </a:xfrm>
            <a:prstGeom prst="flowChartExtract">
              <a:avLst/>
            </a:prstGeom>
            <a:solidFill>
              <a:srgbClr val="60B8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31538F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4109" name="Group 13"/>
          <p:cNvGrpSpPr/>
          <p:nvPr/>
        </p:nvGrpSpPr>
        <p:grpSpPr bwMode="auto">
          <a:xfrm>
            <a:off x="4261184" y="3658756"/>
            <a:ext cx="4854884" cy="646112"/>
            <a:chOff x="0" y="0"/>
            <a:chExt cx="4853297" cy="646331"/>
          </a:xfrm>
        </p:grpSpPr>
        <p:sp>
          <p:nvSpPr>
            <p:cNvPr id="4110" name="TextBox 7"/>
            <p:cNvSpPr>
              <a:spLocks noChangeArrowheads="1"/>
            </p:cNvSpPr>
            <p:nvPr/>
          </p:nvSpPr>
          <p:spPr bwMode="auto">
            <a:xfrm>
              <a:off x="798704" y="76944"/>
              <a:ext cx="4054593" cy="523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模糊</a:t>
              </a:r>
              <a:r>
                <a:rPr lang="en-US" altLang="zh-CN" sz="2800" b="1" dirty="0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PID</a:t>
              </a:r>
              <a:r>
                <a:rPr lang="zh-CN" altLang="en-US" sz="2800" b="1" dirty="0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控制器结构设计</a:t>
              </a:r>
            </a:p>
          </p:txBody>
        </p:sp>
        <p:sp>
          <p:nvSpPr>
            <p:cNvPr id="4111" name="TextBox 15"/>
            <p:cNvSpPr>
              <a:spLocks noChangeArrowheads="1"/>
            </p:cNvSpPr>
            <p:nvPr/>
          </p:nvSpPr>
          <p:spPr bwMode="auto">
            <a:xfrm>
              <a:off x="0" y="0"/>
              <a:ext cx="67678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600">
                  <a:solidFill>
                    <a:srgbClr val="007470"/>
                  </a:solidFill>
                  <a:latin typeface="Impact" panose="020B0806030902050204" pitchFamily="34" charset="0"/>
                  <a:sym typeface="Impact" panose="020B0806030902050204" pitchFamily="34" charset="0"/>
                </a:rPr>
                <a:t>03</a:t>
              </a:r>
              <a:endParaRPr lang="zh-CN" altLang="en-US" sz="3600">
                <a:solidFill>
                  <a:srgbClr val="007470"/>
                </a:solidFill>
                <a:latin typeface="Impact" panose="020B0806030902050204" pitchFamily="34" charset="0"/>
                <a:sym typeface="Impact" panose="020B0806030902050204" pitchFamily="34" charset="0"/>
              </a:endParaRPr>
            </a:p>
          </p:txBody>
        </p:sp>
        <p:sp>
          <p:nvSpPr>
            <p:cNvPr id="4112" name="流程图: 摘录 33"/>
            <p:cNvSpPr>
              <a:spLocks noChangeArrowheads="1"/>
            </p:cNvSpPr>
            <p:nvPr/>
          </p:nvSpPr>
          <p:spPr bwMode="auto">
            <a:xfrm rot="5400000">
              <a:off x="635474" y="303827"/>
              <a:ext cx="212651" cy="100231"/>
            </a:xfrm>
            <a:prstGeom prst="flowChartExtract">
              <a:avLst/>
            </a:prstGeom>
            <a:solidFill>
              <a:srgbClr val="60B8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31538F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600">
                <a:solidFill>
                  <a:srgbClr val="FFFFFF"/>
                </a:solidFill>
              </a:endParaRPr>
            </a:p>
          </p:txBody>
        </p:sp>
      </p:grpSp>
      <p:sp>
        <p:nvSpPr>
          <p:cNvPr id="30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296400" y="6394450"/>
            <a:ext cx="2743200" cy="365125"/>
          </a:xfrm>
        </p:spPr>
        <p:txBody>
          <a:bodyPr/>
          <a:lstStyle/>
          <a:p>
            <a:fld id="{063AEE0A-0BC2-4314-AE42-FDF041F9FAA8}" type="slidenum">
              <a:rPr lang="zh-CN" altLang="en-US"/>
              <a:t>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grpSp>
        <p:nvGrpSpPr>
          <p:cNvPr id="18" name="Group 13"/>
          <p:cNvGrpSpPr/>
          <p:nvPr/>
        </p:nvGrpSpPr>
        <p:grpSpPr bwMode="auto">
          <a:xfrm>
            <a:off x="4261184" y="4464897"/>
            <a:ext cx="3138068" cy="646112"/>
            <a:chOff x="0" y="0"/>
            <a:chExt cx="3137041" cy="646331"/>
          </a:xfrm>
        </p:grpSpPr>
        <p:sp>
          <p:nvSpPr>
            <p:cNvPr id="19" name="TextBox 7"/>
            <p:cNvSpPr>
              <a:spLocks noChangeArrowheads="1"/>
            </p:cNvSpPr>
            <p:nvPr/>
          </p:nvSpPr>
          <p:spPr bwMode="auto">
            <a:xfrm>
              <a:off x="798704" y="76944"/>
              <a:ext cx="2338337" cy="523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制定模糊规则</a:t>
              </a:r>
            </a:p>
          </p:txBody>
        </p:sp>
        <p:sp>
          <p:nvSpPr>
            <p:cNvPr id="20" name="TextBox 15"/>
            <p:cNvSpPr>
              <a:spLocks noChangeArrowheads="1"/>
            </p:cNvSpPr>
            <p:nvPr/>
          </p:nvSpPr>
          <p:spPr bwMode="auto">
            <a:xfrm>
              <a:off x="0" y="0"/>
              <a:ext cx="67678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600">
                  <a:solidFill>
                    <a:srgbClr val="007470"/>
                  </a:solidFill>
                  <a:latin typeface="Impact" panose="020B0806030902050204" pitchFamily="34" charset="0"/>
                  <a:sym typeface="Impact" panose="020B0806030902050204" pitchFamily="34" charset="0"/>
                </a:rPr>
                <a:t>04</a:t>
              </a:r>
              <a:endParaRPr lang="zh-CN" altLang="en-US" sz="3600">
                <a:solidFill>
                  <a:srgbClr val="007470"/>
                </a:solidFill>
                <a:latin typeface="Impact" panose="020B0806030902050204" pitchFamily="34" charset="0"/>
                <a:sym typeface="Impact" panose="020B0806030902050204" pitchFamily="34" charset="0"/>
              </a:endParaRPr>
            </a:p>
          </p:txBody>
        </p:sp>
        <p:sp>
          <p:nvSpPr>
            <p:cNvPr id="21" name="流程图: 摘录 33"/>
            <p:cNvSpPr>
              <a:spLocks noChangeArrowheads="1"/>
            </p:cNvSpPr>
            <p:nvPr/>
          </p:nvSpPr>
          <p:spPr bwMode="auto">
            <a:xfrm rot="5400000">
              <a:off x="635474" y="303827"/>
              <a:ext cx="212651" cy="100231"/>
            </a:xfrm>
            <a:prstGeom prst="flowChartExtract">
              <a:avLst/>
            </a:prstGeom>
            <a:solidFill>
              <a:srgbClr val="60B8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31538F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22" name="Group 13"/>
          <p:cNvGrpSpPr/>
          <p:nvPr/>
        </p:nvGrpSpPr>
        <p:grpSpPr bwMode="auto">
          <a:xfrm>
            <a:off x="4261184" y="5299804"/>
            <a:ext cx="3138067" cy="646331"/>
            <a:chOff x="0" y="0"/>
            <a:chExt cx="3137040" cy="646550"/>
          </a:xfrm>
        </p:grpSpPr>
        <p:sp>
          <p:nvSpPr>
            <p:cNvPr id="23" name="TextBox 7"/>
            <p:cNvSpPr>
              <a:spLocks noChangeArrowheads="1"/>
            </p:cNvSpPr>
            <p:nvPr/>
          </p:nvSpPr>
          <p:spPr bwMode="auto">
            <a:xfrm>
              <a:off x="798704" y="76944"/>
              <a:ext cx="2338336" cy="523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控制效果分析</a:t>
              </a:r>
            </a:p>
          </p:txBody>
        </p:sp>
        <p:sp>
          <p:nvSpPr>
            <p:cNvPr id="24" name="TextBox 15"/>
            <p:cNvSpPr>
              <a:spLocks noChangeArrowheads="1"/>
            </p:cNvSpPr>
            <p:nvPr/>
          </p:nvSpPr>
          <p:spPr bwMode="auto">
            <a:xfrm>
              <a:off x="0" y="0"/>
              <a:ext cx="679772" cy="64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600">
                  <a:solidFill>
                    <a:srgbClr val="007470"/>
                  </a:solidFill>
                  <a:latin typeface="Impact" panose="020B0806030902050204" pitchFamily="34" charset="0"/>
                  <a:sym typeface="Impact" panose="020B0806030902050204" pitchFamily="34" charset="0"/>
                </a:rPr>
                <a:t>05</a:t>
              </a:r>
              <a:endParaRPr lang="zh-CN" altLang="en-US" sz="3600">
                <a:solidFill>
                  <a:srgbClr val="007470"/>
                </a:solidFill>
                <a:latin typeface="Impact" panose="020B0806030902050204" pitchFamily="34" charset="0"/>
                <a:sym typeface="Impact" panose="020B0806030902050204" pitchFamily="34" charset="0"/>
              </a:endParaRPr>
            </a:p>
          </p:txBody>
        </p:sp>
        <p:sp>
          <p:nvSpPr>
            <p:cNvPr id="25" name="流程图: 摘录 33"/>
            <p:cNvSpPr>
              <a:spLocks noChangeArrowheads="1"/>
            </p:cNvSpPr>
            <p:nvPr/>
          </p:nvSpPr>
          <p:spPr bwMode="auto">
            <a:xfrm rot="5400000">
              <a:off x="635474" y="303827"/>
              <a:ext cx="212651" cy="100231"/>
            </a:xfrm>
            <a:prstGeom prst="flowChartExtract">
              <a:avLst/>
            </a:prstGeom>
            <a:solidFill>
              <a:srgbClr val="60B8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31538F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6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ransition advClick="0" advTm="6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EE0A-0BC2-4314-AE42-FDF041F9FAA8}" type="slidenum">
              <a:rPr lang="zh-CN" altLang="en-US"/>
              <a:t>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grpSp>
        <p:nvGrpSpPr>
          <p:cNvPr id="26" name="Group 6"/>
          <p:cNvGrpSpPr/>
          <p:nvPr/>
        </p:nvGrpSpPr>
        <p:grpSpPr bwMode="auto">
          <a:xfrm>
            <a:off x="0" y="808859"/>
            <a:ext cx="3276000" cy="73791"/>
            <a:chOff x="0" y="0"/>
            <a:chExt cx="1336305" cy="612000"/>
          </a:xfrm>
        </p:grpSpPr>
        <p:sp>
          <p:nvSpPr>
            <p:cNvPr id="29" name="五边形 8"/>
            <p:cNvSpPr>
              <a:spLocks noChangeArrowheads="1"/>
            </p:cNvSpPr>
            <p:nvPr/>
          </p:nvSpPr>
          <p:spPr bwMode="auto">
            <a:xfrm>
              <a:off x="0" y="0"/>
              <a:ext cx="946640" cy="612000"/>
            </a:xfrm>
            <a:prstGeom prst="homePlate">
              <a:avLst>
                <a:gd name="adj" fmla="val 48087"/>
              </a:avLst>
            </a:prstGeom>
            <a:solidFill>
              <a:srgbClr val="2891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31538F"/>
                  </a:solidFill>
                  <a:bevel/>
                </a14:hiddenLine>
              </a:ext>
            </a:extLst>
          </p:spPr>
          <p:txBody>
            <a:bodyPr anchor="ctr"/>
            <a:lstStyle>
              <a:lvl1pPr indent="26543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 sz="3200" b="1">
                <a:solidFill>
                  <a:srgbClr val="FFFFFF"/>
                </a:solidFill>
              </a:endParaRPr>
            </a:p>
          </p:txBody>
        </p:sp>
        <p:sp>
          <p:nvSpPr>
            <p:cNvPr id="30" name="燕尾形 9"/>
            <p:cNvSpPr>
              <a:spLocks noChangeArrowheads="1"/>
            </p:cNvSpPr>
            <p:nvPr/>
          </p:nvSpPr>
          <p:spPr bwMode="auto">
            <a:xfrm>
              <a:off x="956861" y="0"/>
              <a:ext cx="186391" cy="612000"/>
            </a:xfrm>
            <a:prstGeom prst="chevron">
              <a:avLst>
                <a:gd name="adj" fmla="val 55653"/>
              </a:avLst>
            </a:prstGeom>
            <a:solidFill>
              <a:srgbClr val="289180">
                <a:alpha val="68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31538F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31" name="燕尾形 10"/>
            <p:cNvSpPr>
              <a:spLocks noChangeArrowheads="1"/>
            </p:cNvSpPr>
            <p:nvPr/>
          </p:nvSpPr>
          <p:spPr bwMode="auto">
            <a:xfrm>
              <a:off x="1149914" y="0"/>
              <a:ext cx="186391" cy="612000"/>
            </a:xfrm>
            <a:prstGeom prst="chevron">
              <a:avLst>
                <a:gd name="adj" fmla="val 55653"/>
              </a:avLst>
            </a:prstGeom>
            <a:solidFill>
              <a:srgbClr val="289180">
                <a:alpha val="2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31538F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27" name="文本框 30"/>
          <p:cNvSpPr>
            <a:spLocks noChangeArrowheads="1"/>
          </p:cNvSpPr>
          <p:nvPr/>
        </p:nvSpPr>
        <p:spPr bwMode="auto">
          <a:xfrm>
            <a:off x="0" y="244475"/>
            <a:ext cx="889495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543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800" b="1" dirty="0">
                <a:solidFill>
                  <a:srgbClr val="00747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01.</a:t>
            </a:r>
            <a:r>
              <a:rPr lang="zh-CN" altLang="en-US" sz="2800" b="1" dirty="0">
                <a:solidFill>
                  <a:srgbClr val="00747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需求分析</a:t>
            </a:r>
          </a:p>
        </p:txBody>
      </p:sp>
      <p:sp>
        <p:nvSpPr>
          <p:cNvPr id="28" name="直接连接符 11"/>
          <p:cNvSpPr>
            <a:spLocks noChangeShapeType="1"/>
          </p:cNvSpPr>
          <p:nvPr/>
        </p:nvSpPr>
        <p:spPr bwMode="auto">
          <a:xfrm>
            <a:off x="3309867" y="845754"/>
            <a:ext cx="684000" cy="1"/>
          </a:xfrm>
          <a:prstGeom prst="line">
            <a:avLst/>
          </a:prstGeom>
          <a:noFill/>
          <a:ln w="38100" cap="flat" cmpd="sng">
            <a:solidFill>
              <a:srgbClr val="ACD6D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05356" y="121481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一、题目要求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1390186" y="1648151"/>
                <a:ext cx="8804013" cy="1663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某控制系统的被控对象初始传递函数为</a:t>
                </a:r>
                <a14:m>
                  <m:oMath xmlns:m="http://schemas.openxmlformats.org/officeDocument/2006/math">
                    <m:r>
                      <a:rPr lang="en-US" altLang="zh-CN" sz="1800" i="1" smtClea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𝐺</m:t>
                    </m:r>
                    <m:d>
                      <m:d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300</m:t>
                        </m:r>
                      </m:num>
                      <m:den>
                        <m:sSup>
                          <m:sSupPr>
                            <m:ctrlPr>
                              <a:rPr lang="zh-CN" altLang="zh-C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sz="180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+25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n-US" altLang="zh-CN" sz="1800" dirty="0">
                  <a:effectLst/>
                  <a:latin typeface="华文楷体" panose="0201060004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在给定阶跃</a:t>
                </a:r>
                <a14:m>
                  <m:oMath xmlns:m="http://schemas.openxmlformats.org/officeDocument/2006/math">
                    <m:r>
                      <a:rPr lang="en-US" altLang="zh-CN" sz="1800" i="1" smtClea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后第</a:t>
                </a:r>
                <a:r>
                  <a:rPr lang="en-US" altLang="zh-CN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5</a:t>
                </a:r>
                <a:r>
                  <a: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秒，传递函数变为</a:t>
                </a:r>
                <a14:m>
                  <m:oMath xmlns:m="http://schemas.openxmlformats.org/officeDocument/2006/math">
                    <m:r>
                      <a:rPr lang="en-US" altLang="zh-CN" i="1"/>
                      <m:t>𝐺</m:t>
                    </m:r>
                    <m:d>
                      <m:dPr>
                        <m:ctrlPr>
                          <a:rPr lang="zh-CN" altLang="zh-CN" i="1"/>
                        </m:ctrlPr>
                      </m:dPr>
                      <m:e>
                        <m:r>
                          <a:rPr lang="en-US" altLang="zh-CN" i="1"/>
                          <m:t>𝑠</m:t>
                        </m:r>
                      </m:e>
                    </m:d>
                    <m:r>
                      <a:rPr lang="en-US" altLang="zh-CN" i="1"/>
                      <m:t>=</m:t>
                    </m:r>
                    <m:f>
                      <m:fPr>
                        <m:ctrlPr>
                          <a:rPr lang="zh-CN" altLang="zh-CN" i="1"/>
                        </m:ctrlPr>
                      </m:fPr>
                      <m:num>
                        <m:r>
                          <a:rPr lang="en-US" altLang="zh-CN" i="1"/>
                          <m:t>133</m:t>
                        </m:r>
                      </m:num>
                      <m:den>
                        <m:sSup>
                          <m:sSupPr>
                            <m:ctrlPr>
                              <a:rPr lang="zh-CN" altLang="zh-CN" i="1"/>
                            </m:ctrlPr>
                          </m:sSupPr>
                          <m:e>
                            <m:r>
                              <a:rPr lang="en-US" altLang="zh-CN" i="1"/>
                              <m:t>𝑠</m:t>
                            </m:r>
                          </m:e>
                          <m:sup>
                            <m:r>
                              <a:rPr lang="en-US" altLang="zh-CN" i="1"/>
                              <m:t>2</m:t>
                            </m:r>
                          </m:sup>
                        </m:sSup>
                        <m:r>
                          <a:rPr lang="en-US" altLang="zh-CN" i="1"/>
                          <m:t>+100</m:t>
                        </m:r>
                        <m:r>
                          <a:rPr lang="en-US" altLang="zh-CN" i="1"/>
                          <m:t>𝑠</m:t>
                        </m:r>
                      </m:den>
                    </m:f>
                  </m:oMath>
                </a14:m>
                <a:endPara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设计智能控制器，要求系统的稳态误差小于</a:t>
                </a:r>
                <a:r>
                  <a:rPr lang="en-US" altLang="zh-CN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1%</a:t>
                </a:r>
                <a:r>
                  <a: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，超调量小于</a:t>
                </a:r>
                <a:r>
                  <a:rPr lang="en-US" altLang="zh-CN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3%</a:t>
                </a:r>
                <a:r>
                  <a: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，调节时间小于</a:t>
                </a:r>
                <a:r>
                  <a:rPr lang="en-US" altLang="zh-CN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1.5</a:t>
                </a:r>
                <a:r>
                  <a:rPr lang="zh-CN" altLang="en-US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秒</a:t>
                </a: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186" y="1648151"/>
                <a:ext cx="8804013" cy="1663597"/>
              </a:xfrm>
              <a:prstGeom prst="rect">
                <a:avLst/>
              </a:prstGeom>
              <a:blipFill>
                <a:blip r:embed="rId4"/>
                <a:stretch>
                  <a:fillRect l="-554" b="-5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605356" y="327197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二、方案设计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390186" y="3601536"/>
            <a:ext cx="5761514" cy="171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、使用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MATLAB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中的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Simulink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进行仿真；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、先设计传统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PID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控制器，观察控制效果；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、设计模糊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PID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控制器；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、调试模糊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PID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控制器，直至达到题目中的所有指标。</a:t>
            </a:r>
          </a:p>
        </p:txBody>
      </p:sp>
      <p:sp>
        <p:nvSpPr>
          <p:cNvPr id="17" name="矩形 16"/>
          <p:cNvSpPr/>
          <p:nvPr/>
        </p:nvSpPr>
        <p:spPr>
          <a:xfrm>
            <a:off x="605356" y="529864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三、所需设备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337530" y="5734126"/>
            <a:ext cx="21387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>
                <a:latin typeface="华文楷体" panose="02010600040101010101" pitchFamily="2" charset="-122"/>
                <a:ea typeface="华文楷体" panose="02010600040101010101" pitchFamily="2" charset="-122"/>
              </a:rPr>
              <a:t>、计算机</a:t>
            </a:r>
            <a:r>
              <a:rPr lang="en-US" altLang="zh-CN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>
                <a:latin typeface="华文楷体" panose="02010600040101010101" pitchFamily="2" charset="-122"/>
                <a:ea typeface="华文楷体" panose="02010600040101010101" pitchFamily="2" charset="-122"/>
              </a:rPr>
              <a:t>台；</a:t>
            </a:r>
            <a:endParaRPr lang="en-US" altLang="zh-CN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>
                <a:latin typeface="华文楷体" panose="02010600040101010101" pitchFamily="2" charset="-122"/>
                <a:ea typeface="华文楷体" panose="02010600040101010101" pitchFamily="2" charset="-122"/>
              </a:rPr>
              <a:t>MATLAB</a:t>
            </a:r>
            <a:r>
              <a:rPr lang="zh-CN" altLang="en-US">
                <a:latin typeface="华文楷体" panose="02010600040101010101" pitchFamily="2" charset="-122"/>
                <a:ea typeface="华文楷体" panose="02010600040101010101" pitchFamily="2" charset="-122"/>
              </a:rPr>
              <a:t>软件。</a:t>
            </a:r>
            <a:endParaRPr lang="en-US" altLang="zh-CN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 advTm="38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EE0A-0BC2-4314-AE42-FDF041F9FAA8}" type="slidenum">
              <a:rPr lang="zh-CN" altLang="en-US"/>
              <a:t>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grpSp>
        <p:nvGrpSpPr>
          <p:cNvPr id="26" name="Group 6"/>
          <p:cNvGrpSpPr/>
          <p:nvPr/>
        </p:nvGrpSpPr>
        <p:grpSpPr bwMode="auto">
          <a:xfrm>
            <a:off x="0" y="808859"/>
            <a:ext cx="3276000" cy="73791"/>
            <a:chOff x="0" y="0"/>
            <a:chExt cx="1336305" cy="612000"/>
          </a:xfrm>
        </p:grpSpPr>
        <p:sp>
          <p:nvSpPr>
            <p:cNvPr id="29" name="五边形 8"/>
            <p:cNvSpPr>
              <a:spLocks noChangeArrowheads="1"/>
            </p:cNvSpPr>
            <p:nvPr/>
          </p:nvSpPr>
          <p:spPr bwMode="auto">
            <a:xfrm>
              <a:off x="0" y="0"/>
              <a:ext cx="946640" cy="612000"/>
            </a:xfrm>
            <a:prstGeom prst="homePlate">
              <a:avLst>
                <a:gd name="adj" fmla="val 48087"/>
              </a:avLst>
            </a:prstGeom>
            <a:solidFill>
              <a:srgbClr val="2891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31538F"/>
                  </a:solidFill>
                  <a:bevel/>
                </a14:hiddenLine>
              </a:ext>
            </a:extLst>
          </p:spPr>
          <p:txBody>
            <a:bodyPr anchor="ctr"/>
            <a:lstStyle>
              <a:lvl1pPr indent="26543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 sz="3200" b="1">
                <a:solidFill>
                  <a:srgbClr val="FFFFFF"/>
                </a:solidFill>
              </a:endParaRPr>
            </a:p>
          </p:txBody>
        </p:sp>
        <p:sp>
          <p:nvSpPr>
            <p:cNvPr id="30" name="燕尾形 9"/>
            <p:cNvSpPr>
              <a:spLocks noChangeArrowheads="1"/>
            </p:cNvSpPr>
            <p:nvPr/>
          </p:nvSpPr>
          <p:spPr bwMode="auto">
            <a:xfrm>
              <a:off x="956861" y="0"/>
              <a:ext cx="186391" cy="612000"/>
            </a:xfrm>
            <a:prstGeom prst="chevron">
              <a:avLst>
                <a:gd name="adj" fmla="val 55653"/>
              </a:avLst>
            </a:prstGeom>
            <a:solidFill>
              <a:srgbClr val="289180">
                <a:alpha val="68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31538F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31" name="燕尾形 10"/>
            <p:cNvSpPr>
              <a:spLocks noChangeArrowheads="1"/>
            </p:cNvSpPr>
            <p:nvPr/>
          </p:nvSpPr>
          <p:spPr bwMode="auto">
            <a:xfrm>
              <a:off x="1149914" y="0"/>
              <a:ext cx="186391" cy="612000"/>
            </a:xfrm>
            <a:prstGeom prst="chevron">
              <a:avLst>
                <a:gd name="adj" fmla="val 55653"/>
              </a:avLst>
            </a:prstGeom>
            <a:solidFill>
              <a:srgbClr val="289180">
                <a:alpha val="2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31538F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27" name="文本框 30"/>
          <p:cNvSpPr>
            <a:spLocks noChangeArrowheads="1"/>
          </p:cNvSpPr>
          <p:nvPr/>
        </p:nvSpPr>
        <p:spPr bwMode="auto">
          <a:xfrm>
            <a:off x="0" y="244475"/>
            <a:ext cx="889495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543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800" b="1" dirty="0">
                <a:solidFill>
                  <a:srgbClr val="00747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01.</a:t>
            </a:r>
            <a:r>
              <a:rPr lang="zh-CN" altLang="en-US" sz="2800" b="1" dirty="0">
                <a:solidFill>
                  <a:srgbClr val="00747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需求分析</a:t>
            </a:r>
          </a:p>
        </p:txBody>
      </p:sp>
      <p:sp>
        <p:nvSpPr>
          <p:cNvPr id="28" name="直接连接符 11"/>
          <p:cNvSpPr>
            <a:spLocks noChangeShapeType="1"/>
          </p:cNvSpPr>
          <p:nvPr/>
        </p:nvSpPr>
        <p:spPr bwMode="auto">
          <a:xfrm>
            <a:off x="3309867" y="845754"/>
            <a:ext cx="684000" cy="1"/>
          </a:xfrm>
          <a:prstGeom prst="line">
            <a:avLst/>
          </a:prstGeom>
          <a:noFill/>
          <a:ln w="38100" cap="flat" cmpd="sng">
            <a:solidFill>
              <a:srgbClr val="ACD6D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05356" y="1214811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一个关键设计点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390186" y="1648151"/>
            <a:ext cx="6877204" cy="88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Q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：如何实现第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5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秒传递函数的突变？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：采用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Simulink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中的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Varying Transfer Function(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时变传递函数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)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模块。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47E062C-BA5B-49BD-9EA6-935551D1A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361" y="3334315"/>
            <a:ext cx="3429297" cy="174513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0671A8D-9715-47D5-9A20-C61A03CCF2C7}"/>
                  </a:ext>
                </a:extLst>
              </p:cNvPr>
              <p:cNvSpPr txBox="1"/>
              <p:nvPr/>
            </p:nvSpPr>
            <p:spPr>
              <a:xfrm>
                <a:off x="6234814" y="3154680"/>
                <a:ext cx="4351020" cy="8943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800" kern="100" smtClea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G</m:t>
                      </m:r>
                      <m:d>
                        <m:d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300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+25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+1</m:t>
                          </m:r>
                        </m:den>
                      </m:f>
                      <m:r>
                        <a:rPr lang="zh-CN" altLang="zh-CN" sz="1800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altLang="zh-CN" sz="1800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G</m:t>
                      </m:r>
                      <m:d>
                        <m:d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133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+100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0671A8D-9715-47D5-9A20-C61A03CCF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814" y="3154680"/>
                <a:ext cx="4351020" cy="8943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962F6621-9035-48D8-9241-6EDB74972A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3805" y="4177217"/>
            <a:ext cx="2727170" cy="218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69662"/>
      </p:ext>
    </p:extLst>
  </p:cSld>
  <p:clrMapOvr>
    <a:masterClrMapping/>
  </p:clrMapOvr>
  <p:transition advTm="38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Box 4"/>
          <p:cNvSpPr>
            <a:spLocks noChangeArrowheads="1"/>
          </p:cNvSpPr>
          <p:nvPr/>
        </p:nvSpPr>
        <p:spPr bwMode="auto">
          <a:xfrm>
            <a:off x="348378" y="2984515"/>
            <a:ext cx="186942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rgbClr val="00747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· </a:t>
            </a:r>
            <a:r>
              <a:rPr lang="zh-CN" altLang="en-US" sz="4800" b="1" dirty="0">
                <a:solidFill>
                  <a:srgbClr val="0074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目录</a:t>
            </a:r>
            <a:endParaRPr lang="zh-CN" altLang="en-US" dirty="0"/>
          </a:p>
        </p:txBody>
      </p:sp>
      <p:grpSp>
        <p:nvGrpSpPr>
          <p:cNvPr id="4101" name="Group 5"/>
          <p:cNvGrpSpPr/>
          <p:nvPr/>
        </p:nvGrpSpPr>
        <p:grpSpPr bwMode="auto">
          <a:xfrm>
            <a:off x="4261184" y="2043287"/>
            <a:ext cx="2419921" cy="646112"/>
            <a:chOff x="0" y="0"/>
            <a:chExt cx="2419133" cy="646331"/>
          </a:xfrm>
        </p:grpSpPr>
        <p:sp>
          <p:nvSpPr>
            <p:cNvPr id="4102" name="TextBox 7"/>
            <p:cNvSpPr>
              <a:spLocks noChangeArrowheads="1"/>
            </p:cNvSpPr>
            <p:nvPr/>
          </p:nvSpPr>
          <p:spPr bwMode="auto">
            <a:xfrm>
              <a:off x="798704" y="76944"/>
              <a:ext cx="1620429" cy="523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需求分析</a:t>
              </a:r>
            </a:p>
          </p:txBody>
        </p:sp>
        <p:sp>
          <p:nvSpPr>
            <p:cNvPr id="4103" name="TextBox 15"/>
            <p:cNvSpPr>
              <a:spLocks noChangeArrowheads="1"/>
            </p:cNvSpPr>
            <p:nvPr/>
          </p:nvSpPr>
          <p:spPr bwMode="auto">
            <a:xfrm>
              <a:off x="0" y="0"/>
              <a:ext cx="607859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600" dirty="0">
                  <a:solidFill>
                    <a:srgbClr val="007470"/>
                  </a:solidFill>
                  <a:latin typeface="Impact" panose="020B0806030902050204" pitchFamily="34" charset="0"/>
                  <a:sym typeface="Impact" panose="020B0806030902050204" pitchFamily="34" charset="0"/>
                </a:rPr>
                <a:t>01</a:t>
              </a:r>
              <a:endParaRPr lang="zh-CN" altLang="en-US" sz="3600" dirty="0">
                <a:solidFill>
                  <a:srgbClr val="007470"/>
                </a:solidFill>
                <a:latin typeface="Impact" panose="020B0806030902050204" pitchFamily="34" charset="0"/>
                <a:sym typeface="Impact" panose="020B0806030902050204" pitchFamily="34" charset="0"/>
              </a:endParaRPr>
            </a:p>
          </p:txBody>
        </p:sp>
        <p:sp>
          <p:nvSpPr>
            <p:cNvPr id="4104" name="流程图: 摘录 24"/>
            <p:cNvSpPr>
              <a:spLocks noChangeArrowheads="1"/>
            </p:cNvSpPr>
            <p:nvPr/>
          </p:nvSpPr>
          <p:spPr bwMode="auto">
            <a:xfrm rot="5400000">
              <a:off x="635474" y="303827"/>
              <a:ext cx="212651" cy="100231"/>
            </a:xfrm>
            <a:prstGeom prst="flowChartExtract">
              <a:avLst/>
            </a:prstGeom>
            <a:solidFill>
              <a:srgbClr val="60B8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31538F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600">
                <a:solidFill>
                  <a:srgbClr val="C55A11"/>
                </a:solidFill>
              </a:endParaRPr>
            </a:p>
          </p:txBody>
        </p:sp>
      </p:grpSp>
      <p:grpSp>
        <p:nvGrpSpPr>
          <p:cNvPr id="4105" name="Group 9"/>
          <p:cNvGrpSpPr/>
          <p:nvPr/>
        </p:nvGrpSpPr>
        <p:grpSpPr bwMode="auto">
          <a:xfrm>
            <a:off x="4261184" y="2830060"/>
            <a:ext cx="3777667" cy="647700"/>
            <a:chOff x="0" y="0"/>
            <a:chExt cx="3776430" cy="646331"/>
          </a:xfrm>
        </p:grpSpPr>
        <p:sp>
          <p:nvSpPr>
            <p:cNvPr id="4106" name="TextBox 7"/>
            <p:cNvSpPr>
              <a:spLocks noChangeArrowheads="1"/>
            </p:cNvSpPr>
            <p:nvPr/>
          </p:nvSpPr>
          <p:spPr bwMode="auto">
            <a:xfrm>
              <a:off x="798704" y="76944"/>
              <a:ext cx="2977726" cy="522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rgbClr val="C55A1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传统</a:t>
              </a:r>
              <a:r>
                <a:rPr lang="en-US" altLang="zh-CN" sz="2800" b="1" dirty="0">
                  <a:solidFill>
                    <a:srgbClr val="C55A1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PID</a:t>
              </a:r>
              <a:r>
                <a:rPr lang="zh-CN" altLang="en-US" sz="2800" b="1" dirty="0">
                  <a:solidFill>
                    <a:srgbClr val="C55A1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控制效果</a:t>
              </a:r>
            </a:p>
          </p:txBody>
        </p:sp>
        <p:sp>
          <p:nvSpPr>
            <p:cNvPr id="4107" name="TextBox 15"/>
            <p:cNvSpPr>
              <a:spLocks noChangeArrowheads="1"/>
            </p:cNvSpPr>
            <p:nvPr/>
          </p:nvSpPr>
          <p:spPr bwMode="auto">
            <a:xfrm>
              <a:off x="0" y="0"/>
              <a:ext cx="663964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600">
                  <a:solidFill>
                    <a:srgbClr val="C00000"/>
                  </a:solidFill>
                  <a:latin typeface="Impact" panose="020B0806030902050204" pitchFamily="34" charset="0"/>
                  <a:sym typeface="Impact" panose="020B0806030902050204" pitchFamily="34" charset="0"/>
                </a:rPr>
                <a:t>02</a:t>
              </a:r>
              <a:endParaRPr lang="zh-CN" altLang="en-US" sz="3600">
                <a:solidFill>
                  <a:srgbClr val="C00000"/>
                </a:solidFill>
                <a:latin typeface="Impact" panose="020B0806030902050204" pitchFamily="34" charset="0"/>
                <a:sym typeface="Impact" panose="020B0806030902050204" pitchFamily="34" charset="0"/>
              </a:endParaRPr>
            </a:p>
          </p:txBody>
        </p:sp>
        <p:sp>
          <p:nvSpPr>
            <p:cNvPr id="4108" name="流程图: 摘录 29"/>
            <p:cNvSpPr>
              <a:spLocks noChangeArrowheads="1"/>
            </p:cNvSpPr>
            <p:nvPr/>
          </p:nvSpPr>
          <p:spPr bwMode="auto">
            <a:xfrm rot="5400000">
              <a:off x="635474" y="303827"/>
              <a:ext cx="212651" cy="100231"/>
            </a:xfrm>
            <a:prstGeom prst="flowChartExtract">
              <a:avLst/>
            </a:prstGeom>
            <a:solidFill>
              <a:srgbClr val="60B8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31538F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4109" name="Group 13"/>
          <p:cNvGrpSpPr/>
          <p:nvPr/>
        </p:nvGrpSpPr>
        <p:grpSpPr bwMode="auto">
          <a:xfrm>
            <a:off x="4261184" y="3658756"/>
            <a:ext cx="4854884" cy="646112"/>
            <a:chOff x="0" y="0"/>
            <a:chExt cx="4853297" cy="646331"/>
          </a:xfrm>
        </p:grpSpPr>
        <p:sp>
          <p:nvSpPr>
            <p:cNvPr id="4110" name="TextBox 7"/>
            <p:cNvSpPr>
              <a:spLocks noChangeArrowheads="1"/>
            </p:cNvSpPr>
            <p:nvPr/>
          </p:nvSpPr>
          <p:spPr bwMode="auto">
            <a:xfrm>
              <a:off x="798704" y="76944"/>
              <a:ext cx="4054593" cy="523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模糊</a:t>
              </a:r>
              <a:r>
                <a:rPr lang="en-US" altLang="zh-CN" sz="2800" b="1" dirty="0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PID</a:t>
              </a:r>
              <a:r>
                <a:rPr lang="zh-CN" altLang="en-US" sz="2800" b="1" dirty="0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控制器结构设计</a:t>
              </a:r>
            </a:p>
          </p:txBody>
        </p:sp>
        <p:sp>
          <p:nvSpPr>
            <p:cNvPr id="4111" name="TextBox 15"/>
            <p:cNvSpPr>
              <a:spLocks noChangeArrowheads="1"/>
            </p:cNvSpPr>
            <p:nvPr/>
          </p:nvSpPr>
          <p:spPr bwMode="auto">
            <a:xfrm>
              <a:off x="0" y="0"/>
              <a:ext cx="67678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600">
                  <a:solidFill>
                    <a:srgbClr val="007470"/>
                  </a:solidFill>
                  <a:latin typeface="Impact" panose="020B0806030902050204" pitchFamily="34" charset="0"/>
                  <a:sym typeface="Impact" panose="020B0806030902050204" pitchFamily="34" charset="0"/>
                </a:rPr>
                <a:t>03</a:t>
              </a:r>
              <a:endParaRPr lang="zh-CN" altLang="en-US" sz="3600">
                <a:solidFill>
                  <a:srgbClr val="007470"/>
                </a:solidFill>
                <a:latin typeface="Impact" panose="020B0806030902050204" pitchFamily="34" charset="0"/>
                <a:sym typeface="Impact" panose="020B0806030902050204" pitchFamily="34" charset="0"/>
              </a:endParaRPr>
            </a:p>
          </p:txBody>
        </p:sp>
        <p:sp>
          <p:nvSpPr>
            <p:cNvPr id="4112" name="流程图: 摘录 33"/>
            <p:cNvSpPr>
              <a:spLocks noChangeArrowheads="1"/>
            </p:cNvSpPr>
            <p:nvPr/>
          </p:nvSpPr>
          <p:spPr bwMode="auto">
            <a:xfrm rot="5400000">
              <a:off x="635474" y="303827"/>
              <a:ext cx="212651" cy="100231"/>
            </a:xfrm>
            <a:prstGeom prst="flowChartExtract">
              <a:avLst/>
            </a:prstGeom>
            <a:solidFill>
              <a:srgbClr val="60B8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31538F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600">
                <a:solidFill>
                  <a:srgbClr val="FFFFFF"/>
                </a:solidFill>
              </a:endParaRPr>
            </a:p>
          </p:txBody>
        </p:sp>
      </p:grpSp>
      <p:sp>
        <p:nvSpPr>
          <p:cNvPr id="30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296400" y="6394450"/>
            <a:ext cx="2743200" cy="365125"/>
          </a:xfrm>
        </p:spPr>
        <p:txBody>
          <a:bodyPr/>
          <a:lstStyle/>
          <a:p>
            <a:fld id="{063AEE0A-0BC2-4314-AE42-FDF041F9FAA8}" type="slidenum">
              <a:rPr lang="zh-CN" altLang="en-US"/>
              <a:t>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grpSp>
        <p:nvGrpSpPr>
          <p:cNvPr id="18" name="Group 13"/>
          <p:cNvGrpSpPr/>
          <p:nvPr/>
        </p:nvGrpSpPr>
        <p:grpSpPr bwMode="auto">
          <a:xfrm>
            <a:off x="4261184" y="4464897"/>
            <a:ext cx="3138067" cy="646112"/>
            <a:chOff x="0" y="0"/>
            <a:chExt cx="3137041" cy="646331"/>
          </a:xfrm>
        </p:grpSpPr>
        <p:sp>
          <p:nvSpPr>
            <p:cNvPr id="19" name="TextBox 7"/>
            <p:cNvSpPr>
              <a:spLocks noChangeArrowheads="1"/>
            </p:cNvSpPr>
            <p:nvPr/>
          </p:nvSpPr>
          <p:spPr bwMode="auto">
            <a:xfrm>
              <a:off x="798704" y="76944"/>
              <a:ext cx="2338337" cy="523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制定模糊规则</a:t>
              </a:r>
            </a:p>
          </p:txBody>
        </p:sp>
        <p:sp>
          <p:nvSpPr>
            <p:cNvPr id="20" name="TextBox 15"/>
            <p:cNvSpPr>
              <a:spLocks noChangeArrowheads="1"/>
            </p:cNvSpPr>
            <p:nvPr/>
          </p:nvSpPr>
          <p:spPr bwMode="auto">
            <a:xfrm>
              <a:off x="0" y="0"/>
              <a:ext cx="67678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600">
                  <a:solidFill>
                    <a:srgbClr val="007470"/>
                  </a:solidFill>
                  <a:latin typeface="Impact" panose="020B0806030902050204" pitchFamily="34" charset="0"/>
                  <a:sym typeface="Impact" panose="020B0806030902050204" pitchFamily="34" charset="0"/>
                </a:rPr>
                <a:t>04</a:t>
              </a:r>
              <a:endParaRPr lang="zh-CN" altLang="en-US" sz="3600">
                <a:solidFill>
                  <a:srgbClr val="007470"/>
                </a:solidFill>
                <a:latin typeface="Impact" panose="020B0806030902050204" pitchFamily="34" charset="0"/>
                <a:sym typeface="Impact" panose="020B0806030902050204" pitchFamily="34" charset="0"/>
              </a:endParaRPr>
            </a:p>
          </p:txBody>
        </p:sp>
        <p:sp>
          <p:nvSpPr>
            <p:cNvPr id="21" name="流程图: 摘录 33"/>
            <p:cNvSpPr>
              <a:spLocks noChangeArrowheads="1"/>
            </p:cNvSpPr>
            <p:nvPr/>
          </p:nvSpPr>
          <p:spPr bwMode="auto">
            <a:xfrm rot="5400000">
              <a:off x="635474" y="303827"/>
              <a:ext cx="212651" cy="100231"/>
            </a:xfrm>
            <a:prstGeom prst="flowChartExtract">
              <a:avLst/>
            </a:prstGeom>
            <a:solidFill>
              <a:srgbClr val="60B8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31538F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22" name="Group 13"/>
          <p:cNvGrpSpPr/>
          <p:nvPr/>
        </p:nvGrpSpPr>
        <p:grpSpPr bwMode="auto">
          <a:xfrm>
            <a:off x="4261184" y="5299804"/>
            <a:ext cx="3138067" cy="646331"/>
            <a:chOff x="0" y="0"/>
            <a:chExt cx="3137041" cy="646550"/>
          </a:xfrm>
        </p:grpSpPr>
        <p:sp>
          <p:nvSpPr>
            <p:cNvPr id="23" name="TextBox 7"/>
            <p:cNvSpPr>
              <a:spLocks noChangeArrowheads="1"/>
            </p:cNvSpPr>
            <p:nvPr/>
          </p:nvSpPr>
          <p:spPr bwMode="auto">
            <a:xfrm>
              <a:off x="798704" y="76944"/>
              <a:ext cx="2338337" cy="523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控制效果分析</a:t>
              </a:r>
            </a:p>
          </p:txBody>
        </p:sp>
        <p:sp>
          <p:nvSpPr>
            <p:cNvPr id="24" name="TextBox 15"/>
            <p:cNvSpPr>
              <a:spLocks noChangeArrowheads="1"/>
            </p:cNvSpPr>
            <p:nvPr/>
          </p:nvSpPr>
          <p:spPr bwMode="auto">
            <a:xfrm>
              <a:off x="0" y="0"/>
              <a:ext cx="679772" cy="64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600">
                  <a:solidFill>
                    <a:srgbClr val="007470"/>
                  </a:solidFill>
                  <a:latin typeface="Impact" panose="020B0806030902050204" pitchFamily="34" charset="0"/>
                  <a:sym typeface="Impact" panose="020B0806030902050204" pitchFamily="34" charset="0"/>
                </a:rPr>
                <a:t>05</a:t>
              </a:r>
              <a:endParaRPr lang="zh-CN" altLang="en-US" sz="3600">
                <a:solidFill>
                  <a:srgbClr val="007470"/>
                </a:solidFill>
                <a:latin typeface="Impact" panose="020B0806030902050204" pitchFamily="34" charset="0"/>
                <a:sym typeface="Impact" panose="020B0806030902050204" pitchFamily="34" charset="0"/>
              </a:endParaRPr>
            </a:p>
          </p:txBody>
        </p:sp>
        <p:sp>
          <p:nvSpPr>
            <p:cNvPr id="25" name="流程图: 摘录 33"/>
            <p:cNvSpPr>
              <a:spLocks noChangeArrowheads="1"/>
            </p:cNvSpPr>
            <p:nvPr/>
          </p:nvSpPr>
          <p:spPr bwMode="auto">
            <a:xfrm rot="5400000">
              <a:off x="635474" y="303827"/>
              <a:ext cx="212651" cy="100231"/>
            </a:xfrm>
            <a:prstGeom prst="flowChartExtract">
              <a:avLst/>
            </a:prstGeom>
            <a:solidFill>
              <a:srgbClr val="60B8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31538F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60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884350"/>
      </p:ext>
    </p:extLst>
  </p:cSld>
  <p:clrMapOvr>
    <a:masterClrMapping/>
  </p:clrMapOvr>
  <p:transition advClick="0" advTm="6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EE0A-0BC2-4314-AE42-FDF041F9FAA8}" type="slidenum">
              <a:rPr lang="zh-CN" altLang="en-US"/>
              <a:t>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grpSp>
        <p:nvGrpSpPr>
          <p:cNvPr id="26" name="Group 6"/>
          <p:cNvGrpSpPr/>
          <p:nvPr/>
        </p:nvGrpSpPr>
        <p:grpSpPr bwMode="auto">
          <a:xfrm>
            <a:off x="0" y="808859"/>
            <a:ext cx="3276000" cy="73791"/>
            <a:chOff x="0" y="0"/>
            <a:chExt cx="1336305" cy="612000"/>
          </a:xfrm>
        </p:grpSpPr>
        <p:sp>
          <p:nvSpPr>
            <p:cNvPr id="29" name="五边形 8"/>
            <p:cNvSpPr>
              <a:spLocks noChangeArrowheads="1"/>
            </p:cNvSpPr>
            <p:nvPr/>
          </p:nvSpPr>
          <p:spPr bwMode="auto">
            <a:xfrm>
              <a:off x="0" y="0"/>
              <a:ext cx="946640" cy="612000"/>
            </a:xfrm>
            <a:prstGeom prst="homePlate">
              <a:avLst>
                <a:gd name="adj" fmla="val 48087"/>
              </a:avLst>
            </a:prstGeom>
            <a:solidFill>
              <a:srgbClr val="2891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31538F"/>
                  </a:solidFill>
                  <a:bevel/>
                </a14:hiddenLine>
              </a:ext>
            </a:extLst>
          </p:spPr>
          <p:txBody>
            <a:bodyPr anchor="ctr"/>
            <a:lstStyle>
              <a:lvl1pPr indent="26543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 sz="3200" b="1">
                <a:solidFill>
                  <a:srgbClr val="FFFFFF"/>
                </a:solidFill>
              </a:endParaRPr>
            </a:p>
          </p:txBody>
        </p:sp>
        <p:sp>
          <p:nvSpPr>
            <p:cNvPr id="30" name="燕尾形 9"/>
            <p:cNvSpPr>
              <a:spLocks noChangeArrowheads="1"/>
            </p:cNvSpPr>
            <p:nvPr/>
          </p:nvSpPr>
          <p:spPr bwMode="auto">
            <a:xfrm>
              <a:off x="956861" y="0"/>
              <a:ext cx="186391" cy="612000"/>
            </a:xfrm>
            <a:prstGeom prst="chevron">
              <a:avLst>
                <a:gd name="adj" fmla="val 55653"/>
              </a:avLst>
            </a:prstGeom>
            <a:solidFill>
              <a:srgbClr val="289180">
                <a:alpha val="68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31538F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31" name="燕尾形 10"/>
            <p:cNvSpPr>
              <a:spLocks noChangeArrowheads="1"/>
            </p:cNvSpPr>
            <p:nvPr/>
          </p:nvSpPr>
          <p:spPr bwMode="auto">
            <a:xfrm>
              <a:off x="1149914" y="0"/>
              <a:ext cx="186391" cy="612000"/>
            </a:xfrm>
            <a:prstGeom prst="chevron">
              <a:avLst>
                <a:gd name="adj" fmla="val 55653"/>
              </a:avLst>
            </a:prstGeom>
            <a:solidFill>
              <a:srgbClr val="289180">
                <a:alpha val="2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31538F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27" name="文本框 30"/>
          <p:cNvSpPr>
            <a:spLocks noChangeArrowheads="1"/>
          </p:cNvSpPr>
          <p:nvPr/>
        </p:nvSpPr>
        <p:spPr bwMode="auto">
          <a:xfrm>
            <a:off x="0" y="244475"/>
            <a:ext cx="88763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543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800" b="1" dirty="0">
                <a:solidFill>
                  <a:srgbClr val="00747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02.</a:t>
            </a:r>
            <a:r>
              <a:rPr lang="zh-CN" altLang="en-US" sz="2800" b="1" dirty="0">
                <a:solidFill>
                  <a:srgbClr val="00747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传统</a:t>
            </a:r>
            <a:r>
              <a:rPr lang="en-US" altLang="zh-CN" sz="2800" b="1" dirty="0">
                <a:solidFill>
                  <a:srgbClr val="00747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PID</a:t>
            </a:r>
            <a:r>
              <a:rPr lang="zh-CN" altLang="en-US" sz="2800" b="1" dirty="0">
                <a:solidFill>
                  <a:srgbClr val="00747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控制效果</a:t>
            </a:r>
            <a:endParaRPr lang="zh-CN" altLang="en-US" sz="2800" b="1" dirty="0">
              <a:solidFill>
                <a:srgbClr val="0070C0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直接连接符 11"/>
          <p:cNvSpPr>
            <a:spLocks noChangeShapeType="1"/>
          </p:cNvSpPr>
          <p:nvPr/>
        </p:nvSpPr>
        <p:spPr bwMode="auto">
          <a:xfrm>
            <a:off x="3309867" y="845754"/>
            <a:ext cx="684000" cy="1"/>
          </a:xfrm>
          <a:prstGeom prst="line">
            <a:avLst/>
          </a:prstGeom>
          <a:noFill/>
          <a:ln w="38100" cap="flat" cmpd="sng">
            <a:solidFill>
              <a:srgbClr val="ACD6D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05356" y="121481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一、框图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8509283-BD98-4A69-A1BC-65A3137D2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356" y="1823631"/>
            <a:ext cx="10526975" cy="364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62138"/>
      </p:ext>
    </p:extLst>
  </p:cSld>
  <p:clrMapOvr>
    <a:masterClrMapping/>
  </p:clrMapOvr>
  <p:transition advTm="38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EE0A-0BC2-4314-AE42-FDF041F9FAA8}" type="slidenum">
              <a:rPr lang="zh-CN" altLang="en-US"/>
              <a:t>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grpSp>
        <p:nvGrpSpPr>
          <p:cNvPr id="26" name="Group 6"/>
          <p:cNvGrpSpPr/>
          <p:nvPr/>
        </p:nvGrpSpPr>
        <p:grpSpPr bwMode="auto">
          <a:xfrm>
            <a:off x="0" y="808859"/>
            <a:ext cx="3276000" cy="73791"/>
            <a:chOff x="0" y="0"/>
            <a:chExt cx="1336305" cy="612000"/>
          </a:xfrm>
        </p:grpSpPr>
        <p:sp>
          <p:nvSpPr>
            <p:cNvPr id="29" name="五边形 8"/>
            <p:cNvSpPr>
              <a:spLocks noChangeArrowheads="1"/>
            </p:cNvSpPr>
            <p:nvPr/>
          </p:nvSpPr>
          <p:spPr bwMode="auto">
            <a:xfrm>
              <a:off x="0" y="0"/>
              <a:ext cx="946640" cy="612000"/>
            </a:xfrm>
            <a:prstGeom prst="homePlate">
              <a:avLst>
                <a:gd name="adj" fmla="val 48087"/>
              </a:avLst>
            </a:prstGeom>
            <a:solidFill>
              <a:srgbClr val="2891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31538F"/>
                  </a:solidFill>
                  <a:bevel/>
                </a14:hiddenLine>
              </a:ext>
            </a:extLst>
          </p:spPr>
          <p:txBody>
            <a:bodyPr anchor="ctr"/>
            <a:lstStyle>
              <a:lvl1pPr indent="26543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 sz="3200" b="1">
                <a:solidFill>
                  <a:srgbClr val="FFFFFF"/>
                </a:solidFill>
              </a:endParaRPr>
            </a:p>
          </p:txBody>
        </p:sp>
        <p:sp>
          <p:nvSpPr>
            <p:cNvPr id="30" name="燕尾形 9"/>
            <p:cNvSpPr>
              <a:spLocks noChangeArrowheads="1"/>
            </p:cNvSpPr>
            <p:nvPr/>
          </p:nvSpPr>
          <p:spPr bwMode="auto">
            <a:xfrm>
              <a:off x="956861" y="0"/>
              <a:ext cx="186391" cy="612000"/>
            </a:xfrm>
            <a:prstGeom prst="chevron">
              <a:avLst>
                <a:gd name="adj" fmla="val 55653"/>
              </a:avLst>
            </a:prstGeom>
            <a:solidFill>
              <a:srgbClr val="289180">
                <a:alpha val="68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31538F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31" name="燕尾形 10"/>
            <p:cNvSpPr>
              <a:spLocks noChangeArrowheads="1"/>
            </p:cNvSpPr>
            <p:nvPr/>
          </p:nvSpPr>
          <p:spPr bwMode="auto">
            <a:xfrm>
              <a:off x="1149914" y="0"/>
              <a:ext cx="186391" cy="612000"/>
            </a:xfrm>
            <a:prstGeom prst="chevron">
              <a:avLst>
                <a:gd name="adj" fmla="val 55653"/>
              </a:avLst>
            </a:prstGeom>
            <a:solidFill>
              <a:srgbClr val="289180">
                <a:alpha val="2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31538F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27" name="文本框 30"/>
          <p:cNvSpPr>
            <a:spLocks noChangeArrowheads="1"/>
          </p:cNvSpPr>
          <p:nvPr/>
        </p:nvSpPr>
        <p:spPr bwMode="auto">
          <a:xfrm>
            <a:off x="0" y="244475"/>
            <a:ext cx="889495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543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800" b="1" dirty="0">
                <a:solidFill>
                  <a:srgbClr val="00747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02.</a:t>
            </a:r>
            <a:r>
              <a:rPr lang="zh-CN" altLang="en-US" sz="2800" b="1" dirty="0">
                <a:solidFill>
                  <a:srgbClr val="00747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传统</a:t>
            </a:r>
            <a:r>
              <a:rPr lang="en-US" altLang="zh-CN" sz="2800" b="1" dirty="0">
                <a:solidFill>
                  <a:srgbClr val="00747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PID</a:t>
            </a:r>
            <a:r>
              <a:rPr lang="zh-CN" altLang="en-US" sz="2800" b="1" dirty="0">
                <a:solidFill>
                  <a:srgbClr val="00747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控制效果</a:t>
            </a:r>
          </a:p>
        </p:txBody>
      </p:sp>
      <p:sp>
        <p:nvSpPr>
          <p:cNvPr id="28" name="直接连接符 11"/>
          <p:cNvSpPr>
            <a:spLocks noChangeShapeType="1"/>
          </p:cNvSpPr>
          <p:nvPr/>
        </p:nvSpPr>
        <p:spPr bwMode="auto">
          <a:xfrm>
            <a:off x="3309867" y="845754"/>
            <a:ext cx="684000" cy="1"/>
          </a:xfrm>
          <a:prstGeom prst="line">
            <a:avLst/>
          </a:prstGeom>
          <a:noFill/>
          <a:ln w="38100" cap="flat" cmpd="sng">
            <a:solidFill>
              <a:srgbClr val="ACD6D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05356" y="121481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二、控制效果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0A5547-191B-452A-92DF-469D201AE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12" y="1608675"/>
            <a:ext cx="5349704" cy="47857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3386508-05A3-4AEC-9507-36A1DF5C8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08675"/>
            <a:ext cx="5349704" cy="47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09430"/>
      </p:ext>
    </p:extLst>
  </p:cSld>
  <p:clrMapOvr>
    <a:masterClrMapping/>
  </p:clrMapOvr>
  <p:transition advTm="38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Box 4"/>
          <p:cNvSpPr>
            <a:spLocks noChangeArrowheads="1"/>
          </p:cNvSpPr>
          <p:nvPr/>
        </p:nvSpPr>
        <p:spPr bwMode="auto">
          <a:xfrm>
            <a:off x="348378" y="2984515"/>
            <a:ext cx="186942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rgbClr val="00747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· </a:t>
            </a:r>
            <a:r>
              <a:rPr lang="zh-CN" altLang="en-US" sz="4800" b="1" dirty="0">
                <a:solidFill>
                  <a:srgbClr val="0074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目录</a:t>
            </a:r>
            <a:endParaRPr lang="zh-CN" altLang="en-US" dirty="0"/>
          </a:p>
        </p:txBody>
      </p:sp>
      <p:grpSp>
        <p:nvGrpSpPr>
          <p:cNvPr id="4101" name="Group 5"/>
          <p:cNvGrpSpPr/>
          <p:nvPr/>
        </p:nvGrpSpPr>
        <p:grpSpPr bwMode="auto">
          <a:xfrm>
            <a:off x="4261184" y="2043287"/>
            <a:ext cx="2419921" cy="646112"/>
            <a:chOff x="0" y="0"/>
            <a:chExt cx="2419133" cy="646331"/>
          </a:xfrm>
        </p:grpSpPr>
        <p:sp>
          <p:nvSpPr>
            <p:cNvPr id="4102" name="TextBox 7"/>
            <p:cNvSpPr>
              <a:spLocks noChangeArrowheads="1"/>
            </p:cNvSpPr>
            <p:nvPr/>
          </p:nvSpPr>
          <p:spPr bwMode="auto">
            <a:xfrm>
              <a:off x="798704" y="76944"/>
              <a:ext cx="1620429" cy="523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需求分析</a:t>
              </a:r>
            </a:p>
          </p:txBody>
        </p:sp>
        <p:sp>
          <p:nvSpPr>
            <p:cNvPr id="4103" name="TextBox 15"/>
            <p:cNvSpPr>
              <a:spLocks noChangeArrowheads="1"/>
            </p:cNvSpPr>
            <p:nvPr/>
          </p:nvSpPr>
          <p:spPr bwMode="auto">
            <a:xfrm>
              <a:off x="0" y="0"/>
              <a:ext cx="607859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600" dirty="0">
                  <a:solidFill>
                    <a:srgbClr val="007470"/>
                  </a:solidFill>
                  <a:latin typeface="Impact" panose="020B0806030902050204" pitchFamily="34" charset="0"/>
                  <a:sym typeface="Impact" panose="020B0806030902050204" pitchFamily="34" charset="0"/>
                </a:rPr>
                <a:t>01</a:t>
              </a:r>
              <a:endParaRPr lang="zh-CN" altLang="en-US" sz="3600" dirty="0">
                <a:solidFill>
                  <a:srgbClr val="007470"/>
                </a:solidFill>
                <a:latin typeface="Impact" panose="020B0806030902050204" pitchFamily="34" charset="0"/>
                <a:sym typeface="Impact" panose="020B0806030902050204" pitchFamily="34" charset="0"/>
              </a:endParaRPr>
            </a:p>
          </p:txBody>
        </p:sp>
        <p:sp>
          <p:nvSpPr>
            <p:cNvPr id="4104" name="流程图: 摘录 24"/>
            <p:cNvSpPr>
              <a:spLocks noChangeArrowheads="1"/>
            </p:cNvSpPr>
            <p:nvPr/>
          </p:nvSpPr>
          <p:spPr bwMode="auto">
            <a:xfrm rot="5400000">
              <a:off x="635474" y="303827"/>
              <a:ext cx="212651" cy="100231"/>
            </a:xfrm>
            <a:prstGeom prst="flowChartExtract">
              <a:avLst/>
            </a:prstGeom>
            <a:solidFill>
              <a:srgbClr val="60B8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31538F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600">
                <a:solidFill>
                  <a:srgbClr val="C55A11"/>
                </a:solidFill>
              </a:endParaRPr>
            </a:p>
          </p:txBody>
        </p:sp>
      </p:grpSp>
      <p:grpSp>
        <p:nvGrpSpPr>
          <p:cNvPr id="4105" name="Group 9"/>
          <p:cNvGrpSpPr/>
          <p:nvPr/>
        </p:nvGrpSpPr>
        <p:grpSpPr bwMode="auto">
          <a:xfrm>
            <a:off x="4261184" y="2830060"/>
            <a:ext cx="3777667" cy="647700"/>
            <a:chOff x="0" y="0"/>
            <a:chExt cx="3776430" cy="646331"/>
          </a:xfrm>
        </p:grpSpPr>
        <p:sp>
          <p:nvSpPr>
            <p:cNvPr id="4106" name="TextBox 7"/>
            <p:cNvSpPr>
              <a:spLocks noChangeArrowheads="1"/>
            </p:cNvSpPr>
            <p:nvPr/>
          </p:nvSpPr>
          <p:spPr bwMode="auto">
            <a:xfrm>
              <a:off x="798704" y="76944"/>
              <a:ext cx="2977726" cy="522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传统</a:t>
              </a:r>
              <a:r>
                <a:rPr lang="en-US" altLang="zh-CN" sz="2800" b="1" dirty="0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PID</a:t>
              </a:r>
              <a:r>
                <a:rPr lang="zh-CN" altLang="en-US" sz="2800" b="1" dirty="0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控制效果</a:t>
              </a:r>
            </a:p>
          </p:txBody>
        </p:sp>
        <p:sp>
          <p:nvSpPr>
            <p:cNvPr id="4107" name="TextBox 15"/>
            <p:cNvSpPr>
              <a:spLocks noChangeArrowheads="1"/>
            </p:cNvSpPr>
            <p:nvPr/>
          </p:nvSpPr>
          <p:spPr bwMode="auto">
            <a:xfrm>
              <a:off x="0" y="0"/>
              <a:ext cx="663964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600">
                  <a:solidFill>
                    <a:srgbClr val="007470"/>
                  </a:solidFill>
                  <a:latin typeface="Impact" panose="020B0806030902050204" pitchFamily="34" charset="0"/>
                  <a:sym typeface="Impact" panose="020B0806030902050204" pitchFamily="34" charset="0"/>
                </a:rPr>
                <a:t>02</a:t>
              </a:r>
              <a:endParaRPr lang="zh-CN" altLang="en-US" sz="3600">
                <a:solidFill>
                  <a:srgbClr val="007470"/>
                </a:solidFill>
                <a:latin typeface="Impact" panose="020B0806030902050204" pitchFamily="34" charset="0"/>
                <a:sym typeface="Impact" panose="020B0806030902050204" pitchFamily="34" charset="0"/>
              </a:endParaRPr>
            </a:p>
          </p:txBody>
        </p:sp>
        <p:sp>
          <p:nvSpPr>
            <p:cNvPr id="4108" name="流程图: 摘录 29"/>
            <p:cNvSpPr>
              <a:spLocks noChangeArrowheads="1"/>
            </p:cNvSpPr>
            <p:nvPr/>
          </p:nvSpPr>
          <p:spPr bwMode="auto">
            <a:xfrm rot="5400000">
              <a:off x="635474" y="303827"/>
              <a:ext cx="212651" cy="100231"/>
            </a:xfrm>
            <a:prstGeom prst="flowChartExtract">
              <a:avLst/>
            </a:prstGeom>
            <a:solidFill>
              <a:srgbClr val="60B8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31538F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4109" name="Group 13"/>
          <p:cNvGrpSpPr/>
          <p:nvPr/>
        </p:nvGrpSpPr>
        <p:grpSpPr bwMode="auto">
          <a:xfrm>
            <a:off x="4261184" y="3658756"/>
            <a:ext cx="4854884" cy="646112"/>
            <a:chOff x="0" y="0"/>
            <a:chExt cx="4853297" cy="646331"/>
          </a:xfrm>
        </p:grpSpPr>
        <p:sp>
          <p:nvSpPr>
            <p:cNvPr id="4110" name="TextBox 7"/>
            <p:cNvSpPr>
              <a:spLocks noChangeArrowheads="1"/>
            </p:cNvSpPr>
            <p:nvPr/>
          </p:nvSpPr>
          <p:spPr bwMode="auto">
            <a:xfrm>
              <a:off x="798704" y="76944"/>
              <a:ext cx="4054593" cy="523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rgbClr val="C55A1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模糊</a:t>
              </a:r>
              <a:r>
                <a:rPr lang="en-US" altLang="zh-CN" sz="2800" b="1" dirty="0">
                  <a:solidFill>
                    <a:srgbClr val="C55A1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PID</a:t>
              </a:r>
              <a:r>
                <a:rPr lang="zh-CN" altLang="en-US" sz="2800" b="1" dirty="0">
                  <a:solidFill>
                    <a:srgbClr val="C55A1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控制器结构设计</a:t>
              </a:r>
            </a:p>
          </p:txBody>
        </p:sp>
        <p:sp>
          <p:nvSpPr>
            <p:cNvPr id="4111" name="TextBox 15"/>
            <p:cNvSpPr>
              <a:spLocks noChangeArrowheads="1"/>
            </p:cNvSpPr>
            <p:nvPr/>
          </p:nvSpPr>
          <p:spPr bwMode="auto">
            <a:xfrm>
              <a:off x="0" y="0"/>
              <a:ext cx="67678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600">
                  <a:solidFill>
                    <a:srgbClr val="C00000"/>
                  </a:solidFill>
                  <a:latin typeface="Impact" panose="020B0806030902050204" pitchFamily="34" charset="0"/>
                  <a:sym typeface="Impact" panose="020B0806030902050204" pitchFamily="34" charset="0"/>
                </a:rPr>
                <a:t>03</a:t>
              </a:r>
              <a:endParaRPr lang="zh-CN" altLang="en-US" sz="3600">
                <a:solidFill>
                  <a:srgbClr val="C00000"/>
                </a:solidFill>
                <a:latin typeface="Impact" panose="020B0806030902050204" pitchFamily="34" charset="0"/>
                <a:sym typeface="Impact" panose="020B0806030902050204" pitchFamily="34" charset="0"/>
              </a:endParaRPr>
            </a:p>
          </p:txBody>
        </p:sp>
        <p:sp>
          <p:nvSpPr>
            <p:cNvPr id="4112" name="流程图: 摘录 33"/>
            <p:cNvSpPr>
              <a:spLocks noChangeArrowheads="1"/>
            </p:cNvSpPr>
            <p:nvPr/>
          </p:nvSpPr>
          <p:spPr bwMode="auto">
            <a:xfrm rot="5400000">
              <a:off x="635474" y="303827"/>
              <a:ext cx="212651" cy="100231"/>
            </a:xfrm>
            <a:prstGeom prst="flowChartExtract">
              <a:avLst/>
            </a:prstGeom>
            <a:solidFill>
              <a:srgbClr val="60B8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31538F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600">
                <a:solidFill>
                  <a:srgbClr val="FFFFFF"/>
                </a:solidFill>
              </a:endParaRPr>
            </a:p>
          </p:txBody>
        </p:sp>
      </p:grpSp>
      <p:sp>
        <p:nvSpPr>
          <p:cNvPr id="30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296400" y="6394450"/>
            <a:ext cx="2743200" cy="365125"/>
          </a:xfrm>
        </p:spPr>
        <p:txBody>
          <a:bodyPr/>
          <a:lstStyle/>
          <a:p>
            <a:fld id="{063AEE0A-0BC2-4314-AE42-FDF041F9FAA8}" type="slidenum">
              <a:rPr lang="zh-CN" altLang="en-US"/>
              <a:t>8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grpSp>
        <p:nvGrpSpPr>
          <p:cNvPr id="18" name="Group 13"/>
          <p:cNvGrpSpPr/>
          <p:nvPr/>
        </p:nvGrpSpPr>
        <p:grpSpPr bwMode="auto">
          <a:xfrm>
            <a:off x="4261184" y="4464897"/>
            <a:ext cx="3138067" cy="646112"/>
            <a:chOff x="0" y="0"/>
            <a:chExt cx="3137041" cy="646331"/>
          </a:xfrm>
        </p:grpSpPr>
        <p:sp>
          <p:nvSpPr>
            <p:cNvPr id="19" name="TextBox 7"/>
            <p:cNvSpPr>
              <a:spLocks noChangeArrowheads="1"/>
            </p:cNvSpPr>
            <p:nvPr/>
          </p:nvSpPr>
          <p:spPr bwMode="auto">
            <a:xfrm>
              <a:off x="798704" y="76944"/>
              <a:ext cx="2338337" cy="523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制定模糊规则</a:t>
              </a:r>
            </a:p>
          </p:txBody>
        </p:sp>
        <p:sp>
          <p:nvSpPr>
            <p:cNvPr id="20" name="TextBox 15"/>
            <p:cNvSpPr>
              <a:spLocks noChangeArrowheads="1"/>
            </p:cNvSpPr>
            <p:nvPr/>
          </p:nvSpPr>
          <p:spPr bwMode="auto">
            <a:xfrm>
              <a:off x="0" y="0"/>
              <a:ext cx="67678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600">
                  <a:solidFill>
                    <a:srgbClr val="007470"/>
                  </a:solidFill>
                  <a:latin typeface="Impact" panose="020B0806030902050204" pitchFamily="34" charset="0"/>
                  <a:sym typeface="Impact" panose="020B0806030902050204" pitchFamily="34" charset="0"/>
                </a:rPr>
                <a:t>04</a:t>
              </a:r>
              <a:endParaRPr lang="zh-CN" altLang="en-US" sz="3600">
                <a:solidFill>
                  <a:srgbClr val="007470"/>
                </a:solidFill>
                <a:latin typeface="Impact" panose="020B0806030902050204" pitchFamily="34" charset="0"/>
                <a:sym typeface="Impact" panose="020B0806030902050204" pitchFamily="34" charset="0"/>
              </a:endParaRPr>
            </a:p>
          </p:txBody>
        </p:sp>
        <p:sp>
          <p:nvSpPr>
            <p:cNvPr id="21" name="流程图: 摘录 33"/>
            <p:cNvSpPr>
              <a:spLocks noChangeArrowheads="1"/>
            </p:cNvSpPr>
            <p:nvPr/>
          </p:nvSpPr>
          <p:spPr bwMode="auto">
            <a:xfrm rot="5400000">
              <a:off x="635474" y="303827"/>
              <a:ext cx="212651" cy="100231"/>
            </a:xfrm>
            <a:prstGeom prst="flowChartExtract">
              <a:avLst/>
            </a:prstGeom>
            <a:solidFill>
              <a:srgbClr val="60B8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31538F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600">
                <a:solidFill>
                  <a:srgbClr val="FFFFFF"/>
                </a:solidFill>
              </a:endParaRPr>
            </a:p>
          </p:txBody>
        </p:sp>
      </p:grpSp>
      <p:grpSp>
        <p:nvGrpSpPr>
          <p:cNvPr id="22" name="Group 13"/>
          <p:cNvGrpSpPr/>
          <p:nvPr/>
        </p:nvGrpSpPr>
        <p:grpSpPr bwMode="auto">
          <a:xfrm>
            <a:off x="4261184" y="5299804"/>
            <a:ext cx="3138067" cy="646331"/>
            <a:chOff x="0" y="0"/>
            <a:chExt cx="3137041" cy="646550"/>
          </a:xfrm>
        </p:grpSpPr>
        <p:sp>
          <p:nvSpPr>
            <p:cNvPr id="23" name="TextBox 7"/>
            <p:cNvSpPr>
              <a:spLocks noChangeArrowheads="1"/>
            </p:cNvSpPr>
            <p:nvPr/>
          </p:nvSpPr>
          <p:spPr bwMode="auto">
            <a:xfrm>
              <a:off x="798704" y="76944"/>
              <a:ext cx="2338337" cy="523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控制效果分析</a:t>
              </a:r>
            </a:p>
          </p:txBody>
        </p:sp>
        <p:sp>
          <p:nvSpPr>
            <p:cNvPr id="24" name="TextBox 15"/>
            <p:cNvSpPr>
              <a:spLocks noChangeArrowheads="1"/>
            </p:cNvSpPr>
            <p:nvPr/>
          </p:nvSpPr>
          <p:spPr bwMode="auto">
            <a:xfrm>
              <a:off x="0" y="0"/>
              <a:ext cx="679772" cy="64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3600">
                  <a:solidFill>
                    <a:srgbClr val="007470"/>
                  </a:solidFill>
                  <a:latin typeface="Impact" panose="020B0806030902050204" pitchFamily="34" charset="0"/>
                  <a:sym typeface="Impact" panose="020B0806030902050204" pitchFamily="34" charset="0"/>
                </a:rPr>
                <a:t>05</a:t>
              </a:r>
              <a:endParaRPr lang="zh-CN" altLang="en-US" sz="3600">
                <a:solidFill>
                  <a:srgbClr val="007470"/>
                </a:solidFill>
                <a:latin typeface="Impact" panose="020B0806030902050204" pitchFamily="34" charset="0"/>
                <a:sym typeface="Impact" panose="020B0806030902050204" pitchFamily="34" charset="0"/>
              </a:endParaRPr>
            </a:p>
          </p:txBody>
        </p:sp>
        <p:sp>
          <p:nvSpPr>
            <p:cNvPr id="25" name="流程图: 摘录 33"/>
            <p:cNvSpPr>
              <a:spLocks noChangeArrowheads="1"/>
            </p:cNvSpPr>
            <p:nvPr/>
          </p:nvSpPr>
          <p:spPr bwMode="auto">
            <a:xfrm rot="5400000">
              <a:off x="635474" y="303827"/>
              <a:ext cx="212651" cy="100231"/>
            </a:xfrm>
            <a:prstGeom prst="flowChartExtract">
              <a:avLst/>
            </a:prstGeom>
            <a:solidFill>
              <a:srgbClr val="60B8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31538F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60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3887117"/>
      </p:ext>
    </p:extLst>
  </p:cSld>
  <p:clrMapOvr>
    <a:masterClrMapping/>
  </p:clrMapOvr>
  <p:transition advClick="0" advTm="6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EE0A-0BC2-4314-AE42-FDF041F9FAA8}" type="slidenum">
              <a:rPr lang="zh-CN" altLang="en-US"/>
              <a:t>9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grpSp>
        <p:nvGrpSpPr>
          <p:cNvPr id="26" name="Group 6"/>
          <p:cNvGrpSpPr/>
          <p:nvPr/>
        </p:nvGrpSpPr>
        <p:grpSpPr bwMode="auto">
          <a:xfrm>
            <a:off x="0" y="808859"/>
            <a:ext cx="3276000" cy="73791"/>
            <a:chOff x="0" y="0"/>
            <a:chExt cx="1336305" cy="612000"/>
          </a:xfrm>
        </p:grpSpPr>
        <p:sp>
          <p:nvSpPr>
            <p:cNvPr id="29" name="五边形 8"/>
            <p:cNvSpPr>
              <a:spLocks noChangeArrowheads="1"/>
            </p:cNvSpPr>
            <p:nvPr/>
          </p:nvSpPr>
          <p:spPr bwMode="auto">
            <a:xfrm>
              <a:off x="0" y="0"/>
              <a:ext cx="946640" cy="612000"/>
            </a:xfrm>
            <a:prstGeom prst="homePlate">
              <a:avLst>
                <a:gd name="adj" fmla="val 48087"/>
              </a:avLst>
            </a:prstGeom>
            <a:solidFill>
              <a:srgbClr val="2891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31538F"/>
                  </a:solidFill>
                  <a:bevel/>
                </a14:hiddenLine>
              </a:ext>
            </a:extLst>
          </p:spPr>
          <p:txBody>
            <a:bodyPr anchor="ctr"/>
            <a:lstStyle>
              <a:lvl1pPr indent="26543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defTabSz="4572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defTabSz="4572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defTabSz="4572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defTabSz="4572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 sz="3200" b="1">
                <a:solidFill>
                  <a:srgbClr val="FFFFFF"/>
                </a:solidFill>
              </a:endParaRPr>
            </a:p>
          </p:txBody>
        </p:sp>
        <p:sp>
          <p:nvSpPr>
            <p:cNvPr id="30" name="燕尾形 9"/>
            <p:cNvSpPr>
              <a:spLocks noChangeArrowheads="1"/>
            </p:cNvSpPr>
            <p:nvPr/>
          </p:nvSpPr>
          <p:spPr bwMode="auto">
            <a:xfrm>
              <a:off x="956861" y="0"/>
              <a:ext cx="186391" cy="612000"/>
            </a:xfrm>
            <a:prstGeom prst="chevron">
              <a:avLst>
                <a:gd name="adj" fmla="val 55653"/>
              </a:avLst>
            </a:prstGeom>
            <a:solidFill>
              <a:srgbClr val="289180">
                <a:alpha val="68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31538F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31" name="燕尾形 10"/>
            <p:cNvSpPr>
              <a:spLocks noChangeArrowheads="1"/>
            </p:cNvSpPr>
            <p:nvPr/>
          </p:nvSpPr>
          <p:spPr bwMode="auto">
            <a:xfrm>
              <a:off x="1149914" y="0"/>
              <a:ext cx="186391" cy="612000"/>
            </a:xfrm>
            <a:prstGeom prst="chevron">
              <a:avLst>
                <a:gd name="adj" fmla="val 55653"/>
              </a:avLst>
            </a:prstGeom>
            <a:solidFill>
              <a:srgbClr val="289180">
                <a:alpha val="2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31538F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27" name="文本框 30"/>
          <p:cNvSpPr>
            <a:spLocks noChangeArrowheads="1"/>
          </p:cNvSpPr>
          <p:nvPr/>
        </p:nvSpPr>
        <p:spPr bwMode="auto">
          <a:xfrm>
            <a:off x="-1" y="244475"/>
            <a:ext cx="893212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543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800" b="1" dirty="0">
                <a:solidFill>
                  <a:srgbClr val="00747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03.</a:t>
            </a:r>
            <a:r>
              <a:rPr lang="zh-CN" altLang="en-US" sz="2800" b="1" dirty="0">
                <a:solidFill>
                  <a:srgbClr val="00747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模糊</a:t>
            </a:r>
            <a:r>
              <a:rPr lang="en-US" altLang="zh-CN" sz="2800" b="1" dirty="0">
                <a:solidFill>
                  <a:srgbClr val="00747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PID</a:t>
            </a:r>
            <a:r>
              <a:rPr lang="zh-CN" altLang="en-US" sz="2800" b="1" dirty="0">
                <a:solidFill>
                  <a:srgbClr val="007470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控制器结构设计</a:t>
            </a:r>
            <a:endParaRPr lang="zh-CN" altLang="en-US" sz="2800" b="1" dirty="0">
              <a:solidFill>
                <a:srgbClr val="0070C0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直接连接符 11"/>
          <p:cNvSpPr>
            <a:spLocks noChangeShapeType="1"/>
          </p:cNvSpPr>
          <p:nvPr/>
        </p:nvSpPr>
        <p:spPr bwMode="auto">
          <a:xfrm>
            <a:off x="3309867" y="845754"/>
            <a:ext cx="684000" cy="1"/>
          </a:xfrm>
          <a:prstGeom prst="line">
            <a:avLst/>
          </a:prstGeom>
          <a:noFill/>
          <a:ln w="38100" cap="flat" cmpd="sng">
            <a:solidFill>
              <a:srgbClr val="ACD6D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05356" y="1214811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一、控制器结构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43927D0-4786-4479-9697-7731CC98F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46" y="2031259"/>
            <a:ext cx="9020154" cy="370954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1985CB9-7D79-496C-A698-733C0FC6549F}"/>
              </a:ext>
            </a:extLst>
          </p:cNvPr>
          <p:cNvSpPr txBox="1"/>
          <p:nvPr/>
        </p:nvSpPr>
        <p:spPr>
          <a:xfrm>
            <a:off x="9491472" y="2258568"/>
            <a:ext cx="23042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模糊推理机</a:t>
            </a:r>
            <a:endParaRPr lang="en-US" altLang="zh-CN" sz="2400" dirty="0"/>
          </a:p>
          <a:p>
            <a:r>
              <a:rPr lang="en-US" altLang="zh-CN" sz="2400" dirty="0"/>
              <a:t>2</a:t>
            </a:r>
            <a:r>
              <a:rPr lang="zh-CN" altLang="en-US" sz="2400" dirty="0"/>
              <a:t>输入：</a:t>
            </a:r>
            <a:endParaRPr lang="en-US" altLang="zh-CN" sz="2400" dirty="0"/>
          </a:p>
          <a:p>
            <a:r>
              <a:rPr lang="zh-CN" altLang="en-US" sz="2400" dirty="0"/>
              <a:t>误差</a:t>
            </a:r>
            <a:r>
              <a:rPr lang="en-US" altLang="zh-CN" sz="2400" dirty="0"/>
              <a:t>E</a:t>
            </a:r>
          </a:p>
          <a:p>
            <a:r>
              <a:rPr lang="zh-CN" altLang="en-US" sz="2400" dirty="0"/>
              <a:t>误差变化率</a:t>
            </a:r>
            <a:r>
              <a:rPr lang="en-US" altLang="zh-CN" sz="2400" dirty="0"/>
              <a:t>EC</a:t>
            </a:r>
          </a:p>
          <a:p>
            <a:r>
              <a:rPr lang="en-US" altLang="zh-CN" sz="2400" dirty="0"/>
              <a:t>3</a:t>
            </a:r>
            <a:r>
              <a:rPr lang="zh-CN" altLang="en-US" sz="2400" dirty="0"/>
              <a:t>输出：</a:t>
            </a:r>
            <a:endParaRPr lang="en-US" altLang="zh-CN" sz="2400" dirty="0"/>
          </a:p>
          <a:p>
            <a:r>
              <a:rPr lang="en-US" altLang="zh-CN" sz="2400" dirty="0" err="1"/>
              <a:t>Kp</a:t>
            </a:r>
            <a:endParaRPr lang="en-US" altLang="zh-CN" sz="2400" dirty="0"/>
          </a:p>
          <a:p>
            <a:r>
              <a:rPr lang="en-US" altLang="zh-CN" sz="2400" dirty="0"/>
              <a:t>Ki</a:t>
            </a:r>
          </a:p>
          <a:p>
            <a:r>
              <a:rPr lang="en-US" altLang="zh-CN" sz="2400" dirty="0" err="1"/>
              <a:t>Kd</a:t>
            </a:r>
            <a:endParaRPr lang="zh-CN" altLang="en-US" sz="2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832DA3-B2AF-4EE8-AA21-413B0BCE1E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381" y="919610"/>
            <a:ext cx="6278630" cy="52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05323"/>
      </p:ext>
    </p:extLst>
  </p:cSld>
  <p:clrMapOvr>
    <a:masterClrMapping/>
  </p:clrMapOvr>
  <p:transition advTm="38000"/>
</p:sld>
</file>

<file path=ppt/theme/theme1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FFFFFF"/>
      </a:accent3>
      <a:accent4>
        <a:srgbClr val="000000"/>
      </a:accent4>
      <a:accent5>
        <a:srgbClr val="B0BCDE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​​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FFFFFF"/>
      </a:accent3>
      <a:accent4>
        <a:srgbClr val="000000"/>
      </a:accent4>
      <a:accent5>
        <a:srgbClr val="B0BCDE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2490</TotalTime>
  <Words>606</Words>
  <Application>Microsoft Office PowerPoint</Application>
  <PresentationFormat>宽屏</PresentationFormat>
  <Paragraphs>162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等线</vt:lpstr>
      <vt:lpstr>黑体</vt:lpstr>
      <vt:lpstr>华文楷体</vt:lpstr>
      <vt:lpstr>华文隶书</vt:lpstr>
      <vt:lpstr>楷体_GB2312</vt:lpstr>
      <vt:lpstr>微软雅黑</vt:lpstr>
      <vt:lpstr>Arial</vt:lpstr>
      <vt:lpstr>Cambria Math</vt:lpstr>
      <vt:lpstr>Impact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sgcc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tianw</dc:creator>
  <cp:lastModifiedBy>Shaokang Wang</cp:lastModifiedBy>
  <cp:revision>3773</cp:revision>
  <dcterms:created xsi:type="dcterms:W3CDTF">2021-12-14T06:27:00Z</dcterms:created>
  <dcterms:modified xsi:type="dcterms:W3CDTF">2024-04-11T16:11:44Z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2052-11.1.0.11194</vt:lpwstr>
  </property>
  <property fmtid="{D5CDD505-2E9C-101B-9397-08002B2CF9AE}" pid="3" name="ICV">
    <vt:lpwstr>37B727978C3D484EACABD55DBC93D019</vt:lpwstr>
  </property>
</Properties>
</file>